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ileron" panose="020B0604020202020204" charset="0"/>
      <p:regular r:id="rId30"/>
    </p:embeddedFont>
    <p:embeddedFont>
      <p:font typeface="Aileron Thin" panose="020B0604020202020204" charset="0"/>
      <p:regular r:id="rId31"/>
    </p:embeddedFont>
    <p:embeddedFont>
      <p:font typeface="Alata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 Bold" panose="020B0604020202020204" charset="0"/>
      <p:regular r:id="rId37"/>
    </p:embeddedFont>
    <p:embeddedFont>
      <p:font typeface="Lato Bold" panose="020B0604020202020204" charset="0"/>
      <p:regular r:id="rId38"/>
    </p:embeddedFont>
    <p:embeddedFont>
      <p:font typeface="Poppins Bold" panose="020B0604020202020204" charset="0"/>
      <p:regular r:id="rId39"/>
    </p:embeddedFont>
    <p:embeddedFont>
      <p:font typeface="Poppins Medium" panose="00000600000000000000" pitchFamily="2" charset="0"/>
      <p:regular r:id="rId40"/>
    </p:embeddedFont>
    <p:embeddedFont>
      <p:font typeface="Poppins Semi-Bold" panose="020B0604020202020204" charset="0"/>
      <p:regular r:id="rId41"/>
    </p:embeddedFont>
    <p:embeddedFont>
      <p:font typeface="Poppins Ultra-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90CCA-933E-43FF-90C3-CF36E938792D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3A55D-DD91-41CE-AB36-E6905C847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A55D-DD91-41CE-AB36-E6905C847C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7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6962" y="4131361"/>
            <a:ext cx="4996443" cy="4750680"/>
            <a:chOff x="0" y="0"/>
            <a:chExt cx="1293983" cy="12303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24007" y="5963633"/>
            <a:ext cx="7854157" cy="7627620"/>
            <a:chOff x="0" y="0"/>
            <a:chExt cx="1027471" cy="9978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7471" cy="997836"/>
            </a:xfrm>
            <a:custGeom>
              <a:avLst/>
              <a:gdLst/>
              <a:ahLst/>
              <a:cxnLst/>
              <a:rect l="l" t="t" r="r" b="b"/>
              <a:pathLst>
                <a:path w="1027471" h="997836">
                  <a:moveTo>
                    <a:pt x="513735" y="0"/>
                  </a:moveTo>
                  <a:cubicBezTo>
                    <a:pt x="230007" y="0"/>
                    <a:pt x="0" y="223373"/>
                    <a:pt x="0" y="498918"/>
                  </a:cubicBezTo>
                  <a:cubicBezTo>
                    <a:pt x="0" y="774463"/>
                    <a:pt x="230007" y="997836"/>
                    <a:pt x="513735" y="997836"/>
                  </a:cubicBezTo>
                  <a:cubicBezTo>
                    <a:pt x="797464" y="997836"/>
                    <a:pt x="1027471" y="774463"/>
                    <a:pt x="1027471" y="498918"/>
                  </a:cubicBezTo>
                  <a:cubicBezTo>
                    <a:pt x="1027471" y="223373"/>
                    <a:pt x="797464" y="0"/>
                    <a:pt x="513735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96325" y="55447"/>
              <a:ext cx="834820" cy="848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44293" y="-2576106"/>
            <a:ext cx="7203777" cy="5740737"/>
            <a:chOff x="0" y="0"/>
            <a:chExt cx="101994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9944" cy="812800"/>
            </a:xfrm>
            <a:custGeom>
              <a:avLst/>
              <a:gdLst/>
              <a:ahLst/>
              <a:cxnLst/>
              <a:rect l="l" t="t" r="r" b="b"/>
              <a:pathLst>
                <a:path w="1019944" h="812800">
                  <a:moveTo>
                    <a:pt x="509972" y="0"/>
                  </a:moveTo>
                  <a:cubicBezTo>
                    <a:pt x="228322" y="0"/>
                    <a:pt x="0" y="181951"/>
                    <a:pt x="0" y="406400"/>
                  </a:cubicBezTo>
                  <a:cubicBezTo>
                    <a:pt x="0" y="630849"/>
                    <a:pt x="228322" y="812800"/>
                    <a:pt x="509972" y="812800"/>
                  </a:cubicBezTo>
                  <a:cubicBezTo>
                    <a:pt x="791622" y="812800"/>
                    <a:pt x="1019944" y="630849"/>
                    <a:pt x="1019944" y="406400"/>
                  </a:cubicBezTo>
                  <a:cubicBezTo>
                    <a:pt x="1019944" y="181951"/>
                    <a:pt x="791622" y="0"/>
                    <a:pt x="509972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95620" y="38100"/>
              <a:ext cx="82870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4893" y="1030836"/>
            <a:ext cx="8225327" cy="8225327"/>
          </a:xfrm>
          <a:custGeom>
            <a:avLst/>
            <a:gdLst/>
            <a:ahLst/>
            <a:cxnLst/>
            <a:rect l="l" t="t" r="r" b="b"/>
            <a:pathLst>
              <a:path w="8225327" h="8225327">
                <a:moveTo>
                  <a:pt x="0" y="0"/>
                </a:moveTo>
                <a:lnTo>
                  <a:pt x="8225327" y="0"/>
                </a:lnTo>
                <a:lnTo>
                  <a:pt x="8225327" y="8225328"/>
                </a:lnTo>
                <a:lnTo>
                  <a:pt x="0" y="822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-964351" y="3536512"/>
            <a:ext cx="6637719" cy="3318859"/>
          </a:xfrm>
          <a:custGeom>
            <a:avLst/>
            <a:gdLst/>
            <a:ahLst/>
            <a:cxnLst/>
            <a:rect l="l" t="t" r="r" b="b"/>
            <a:pathLst>
              <a:path w="6637719" h="3318859">
                <a:moveTo>
                  <a:pt x="0" y="0"/>
                </a:moveTo>
                <a:lnTo>
                  <a:pt x="6637718" y="0"/>
                </a:lnTo>
                <a:lnTo>
                  <a:pt x="6637718" y="3318859"/>
                </a:lnTo>
                <a:lnTo>
                  <a:pt x="0" y="331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2426034" y="3459994"/>
            <a:ext cx="6651061" cy="3458552"/>
          </a:xfrm>
          <a:custGeom>
            <a:avLst/>
            <a:gdLst/>
            <a:ahLst/>
            <a:cxnLst/>
            <a:rect l="l" t="t" r="r" b="b"/>
            <a:pathLst>
              <a:path w="6651061" h="3458552">
                <a:moveTo>
                  <a:pt x="0" y="0"/>
                </a:moveTo>
                <a:lnTo>
                  <a:pt x="6651061" y="0"/>
                </a:lnTo>
                <a:lnTo>
                  <a:pt x="6651061" y="3458552"/>
                </a:lnTo>
                <a:lnTo>
                  <a:pt x="0" y="3458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1758" y="1686917"/>
            <a:ext cx="6404641" cy="6404641"/>
          </a:xfrm>
          <a:custGeom>
            <a:avLst/>
            <a:gdLst/>
            <a:ahLst/>
            <a:cxnLst/>
            <a:rect l="l" t="t" r="r" b="b"/>
            <a:pathLst>
              <a:path w="6404641" h="6404641">
                <a:moveTo>
                  <a:pt x="0" y="0"/>
                </a:moveTo>
                <a:lnTo>
                  <a:pt x="6404641" y="0"/>
                </a:lnTo>
                <a:lnTo>
                  <a:pt x="6404641" y="6404641"/>
                </a:lnTo>
                <a:lnTo>
                  <a:pt x="0" y="640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2092" y="2296990"/>
            <a:ext cx="5616761" cy="2808381"/>
          </a:xfrm>
          <a:custGeom>
            <a:avLst/>
            <a:gdLst/>
            <a:ahLst/>
            <a:cxnLst/>
            <a:rect l="l" t="t" r="r" b="b"/>
            <a:pathLst>
              <a:path w="5616761" h="2808381">
                <a:moveTo>
                  <a:pt x="0" y="0"/>
                </a:moveTo>
                <a:lnTo>
                  <a:pt x="5616762" y="0"/>
                </a:lnTo>
                <a:lnTo>
                  <a:pt x="5616762" y="2808381"/>
                </a:lnTo>
                <a:lnTo>
                  <a:pt x="0" y="28083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2203071" y="6885441"/>
            <a:ext cx="3621733" cy="1512074"/>
          </a:xfrm>
          <a:custGeom>
            <a:avLst/>
            <a:gdLst/>
            <a:ahLst/>
            <a:cxnLst/>
            <a:rect l="l" t="t" r="r" b="b"/>
            <a:pathLst>
              <a:path w="3621733" h="1512074">
                <a:moveTo>
                  <a:pt x="0" y="0"/>
                </a:moveTo>
                <a:lnTo>
                  <a:pt x="3621733" y="0"/>
                </a:lnTo>
                <a:lnTo>
                  <a:pt x="3621733" y="1512074"/>
                </a:lnTo>
                <a:lnTo>
                  <a:pt x="0" y="1512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568391" y="2750404"/>
            <a:ext cx="4891093" cy="4891073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24999" r="-24999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6837605" y="705407"/>
            <a:ext cx="560099" cy="646578"/>
          </a:xfrm>
          <a:custGeom>
            <a:avLst/>
            <a:gdLst/>
            <a:ahLst/>
            <a:cxnLst/>
            <a:rect l="l" t="t" r="r" b="b"/>
            <a:pathLst>
              <a:path w="560099" h="646578">
                <a:moveTo>
                  <a:pt x="0" y="0"/>
                </a:moveTo>
                <a:lnTo>
                  <a:pt x="560098" y="0"/>
                </a:lnTo>
                <a:lnTo>
                  <a:pt x="560098" y="646579"/>
                </a:lnTo>
                <a:lnTo>
                  <a:pt x="0" y="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-1026495" y="2561143"/>
            <a:ext cx="1721573" cy="1636893"/>
            <a:chOff x="0" y="0"/>
            <a:chExt cx="1293983" cy="12303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452293" y="9468554"/>
            <a:ext cx="1721573" cy="1636893"/>
            <a:chOff x="0" y="0"/>
            <a:chExt cx="1293983" cy="12303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3983" cy="1230335"/>
            </a:xfrm>
            <a:custGeom>
              <a:avLst/>
              <a:gdLst/>
              <a:ahLst/>
              <a:cxnLst/>
              <a:rect l="l" t="t" r="r" b="b"/>
              <a:pathLst>
                <a:path w="1293983" h="1230335">
                  <a:moveTo>
                    <a:pt x="646992" y="0"/>
                  </a:moveTo>
                  <a:cubicBezTo>
                    <a:pt x="289668" y="0"/>
                    <a:pt x="0" y="275420"/>
                    <a:pt x="0" y="615167"/>
                  </a:cubicBezTo>
                  <a:cubicBezTo>
                    <a:pt x="0" y="954915"/>
                    <a:pt x="289668" y="1230335"/>
                    <a:pt x="646992" y="1230335"/>
                  </a:cubicBezTo>
                  <a:cubicBezTo>
                    <a:pt x="1004315" y="1230335"/>
                    <a:pt x="1293983" y="954915"/>
                    <a:pt x="1293983" y="615167"/>
                  </a:cubicBezTo>
                  <a:cubicBezTo>
                    <a:pt x="1293983" y="275420"/>
                    <a:pt x="1004315" y="0"/>
                    <a:pt x="646992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1311" y="77244"/>
              <a:ext cx="1051361" cy="1037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014240" y="3145526"/>
            <a:ext cx="9383463" cy="383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60"/>
              </a:lnSpc>
            </a:pPr>
            <a:r>
              <a:rPr lang="en-US" sz="11000">
                <a:solidFill>
                  <a:srgbClr val="124A87"/>
                </a:solidFill>
                <a:latin typeface="Poppins Ultra-Bold"/>
              </a:rPr>
              <a:t>Challenge</a:t>
            </a:r>
          </a:p>
          <a:p>
            <a:pPr algn="r">
              <a:lnSpc>
                <a:spcPts val="14960"/>
              </a:lnSpc>
            </a:pPr>
            <a:r>
              <a:rPr lang="en-US" sz="11000">
                <a:solidFill>
                  <a:srgbClr val="124A87"/>
                </a:solidFill>
                <a:latin typeface="Poppins Ultra-Bold"/>
              </a:rPr>
              <a:t>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05972" y="8738977"/>
            <a:ext cx="4691732" cy="5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89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Poppins Medium"/>
              </a:rPr>
              <a:t>Khuat Bao Nguyen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5358" y="750837"/>
            <a:ext cx="4141392" cy="48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Poppins Medium"/>
              </a:rPr>
              <a:t>Journey To Your Best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7532" y="3190357"/>
            <a:ext cx="1637958" cy="16379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7532" y="5169131"/>
            <a:ext cx="1637958" cy="16379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7532" y="7149989"/>
            <a:ext cx="1637958" cy="16379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22753" y="6118271"/>
            <a:ext cx="1637958" cy="16379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01591" y="3989277"/>
            <a:ext cx="1637958" cy="16379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21276" y="5527278"/>
            <a:ext cx="1027814" cy="923748"/>
          </a:xfrm>
          <a:custGeom>
            <a:avLst/>
            <a:gdLst/>
            <a:ahLst/>
            <a:cxnLst/>
            <a:rect l="l" t="t" r="r" b="b"/>
            <a:pathLst>
              <a:path w="1027814" h="923748">
                <a:moveTo>
                  <a:pt x="0" y="0"/>
                </a:moveTo>
                <a:lnTo>
                  <a:pt x="1027814" y="0"/>
                </a:lnTo>
                <a:lnTo>
                  <a:pt x="1027814" y="923748"/>
                </a:lnTo>
                <a:lnTo>
                  <a:pt x="0" y="92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0625" y="7615285"/>
            <a:ext cx="1111772" cy="707365"/>
          </a:xfrm>
          <a:custGeom>
            <a:avLst/>
            <a:gdLst/>
            <a:ahLst/>
            <a:cxnLst/>
            <a:rect l="l" t="t" r="r" b="b"/>
            <a:pathLst>
              <a:path w="1111772" h="707365">
                <a:moveTo>
                  <a:pt x="0" y="0"/>
                </a:moveTo>
                <a:lnTo>
                  <a:pt x="1111772" y="0"/>
                </a:lnTo>
                <a:lnTo>
                  <a:pt x="1111772" y="707365"/>
                </a:lnTo>
                <a:lnTo>
                  <a:pt x="0" y="70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178377" y="6541886"/>
            <a:ext cx="926711" cy="923236"/>
          </a:xfrm>
          <a:custGeom>
            <a:avLst/>
            <a:gdLst/>
            <a:ahLst/>
            <a:cxnLst/>
            <a:rect l="l" t="t" r="r" b="b"/>
            <a:pathLst>
              <a:path w="926711" h="923236">
                <a:moveTo>
                  <a:pt x="0" y="0"/>
                </a:moveTo>
                <a:lnTo>
                  <a:pt x="926710" y="0"/>
                </a:lnTo>
                <a:lnTo>
                  <a:pt x="926710" y="923236"/>
                </a:lnTo>
                <a:lnTo>
                  <a:pt x="0" y="92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157214" y="4323739"/>
            <a:ext cx="969035" cy="969035"/>
          </a:xfrm>
          <a:custGeom>
            <a:avLst/>
            <a:gdLst/>
            <a:ahLst/>
            <a:cxnLst/>
            <a:rect l="l" t="t" r="r" b="b"/>
            <a:pathLst>
              <a:path w="969035" h="969035">
                <a:moveTo>
                  <a:pt x="0" y="0"/>
                </a:moveTo>
                <a:lnTo>
                  <a:pt x="969035" y="0"/>
                </a:lnTo>
                <a:lnTo>
                  <a:pt x="969035" y="969035"/>
                </a:lnTo>
                <a:lnTo>
                  <a:pt x="0" y="969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946097" y="3543673"/>
            <a:ext cx="578172" cy="891210"/>
          </a:xfrm>
          <a:custGeom>
            <a:avLst/>
            <a:gdLst/>
            <a:ahLst/>
            <a:cxnLst/>
            <a:rect l="l" t="t" r="r" b="b"/>
            <a:pathLst>
              <a:path w="578172" h="891210">
                <a:moveTo>
                  <a:pt x="0" y="0"/>
                </a:moveTo>
                <a:lnTo>
                  <a:pt x="578172" y="0"/>
                </a:lnTo>
                <a:lnTo>
                  <a:pt x="578172" y="891209"/>
                </a:lnTo>
                <a:lnTo>
                  <a:pt x="0" y="891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83522" y="838200"/>
            <a:ext cx="15875778" cy="120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E4D8D"/>
                </a:solidFill>
                <a:latin typeface="Poppins Ultra-Bold"/>
              </a:rPr>
              <a:t>How to learn and learn fast?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93496" y="3364781"/>
            <a:ext cx="4194791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Set clear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8302" y="3941652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Know the why (why you want to learn)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Define specific, achievable goals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93496" y="5292310"/>
            <a:ext cx="6008045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Prioritize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28302" y="5869182"/>
            <a:ext cx="5397444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Identify the most critical concepts related to your goals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Focus on mastering the the essentials first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93496" y="7670504"/>
            <a:ext cx="5973239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Make use of multiple resources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91974" y="4133422"/>
            <a:ext cx="5016257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Practice regularly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26779" y="4710294"/>
            <a:ext cx="5889721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Do exercises and personal projects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Apply for an internship to get hands-on experience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91974" y="6326234"/>
            <a:ext cx="5016257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Get feedback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26779" y="6903106"/>
            <a:ext cx="5203921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After learning, get feedback from the others to see if you have reached your goals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 rot="929048">
            <a:off x="6384756" y="4042232"/>
            <a:ext cx="2468586" cy="700328"/>
            <a:chOff x="0" y="0"/>
            <a:chExt cx="650163" cy="184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33441" y="5425545"/>
            <a:ext cx="2468586" cy="700328"/>
            <a:chOff x="0" y="0"/>
            <a:chExt cx="650163" cy="1844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164105">
            <a:off x="6334675" y="6745388"/>
            <a:ext cx="2468586" cy="700328"/>
            <a:chOff x="0" y="0"/>
            <a:chExt cx="650163" cy="1844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164105">
            <a:off x="9487736" y="4125080"/>
            <a:ext cx="2468586" cy="700328"/>
            <a:chOff x="0" y="0"/>
            <a:chExt cx="650163" cy="1844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929048">
            <a:off x="9421061" y="6820972"/>
            <a:ext cx="2468586" cy="707727"/>
            <a:chOff x="0" y="0"/>
            <a:chExt cx="650163" cy="1863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0163" cy="186397"/>
            </a:xfrm>
            <a:custGeom>
              <a:avLst/>
              <a:gdLst/>
              <a:ahLst/>
              <a:cxnLst/>
              <a:rect l="l" t="t" r="r" b="b"/>
              <a:pathLst>
                <a:path w="650163" h="186397">
                  <a:moveTo>
                    <a:pt x="0" y="0"/>
                  </a:moveTo>
                  <a:lnTo>
                    <a:pt x="650163" y="0"/>
                  </a:lnTo>
                  <a:lnTo>
                    <a:pt x="650163" y="186397"/>
                  </a:lnTo>
                  <a:lnTo>
                    <a:pt x="0" y="186397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50163" cy="224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32084" y="5536401"/>
            <a:ext cx="2468586" cy="700328"/>
            <a:chOff x="0" y="0"/>
            <a:chExt cx="650163" cy="1844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22895" y="3706370"/>
            <a:ext cx="3842210" cy="384221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3734945"/>
            <a:ext cx="5530163" cy="700328"/>
            <a:chOff x="0" y="0"/>
            <a:chExt cx="1456504" cy="1844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5425545"/>
            <a:ext cx="5530163" cy="700328"/>
            <a:chOff x="0" y="0"/>
            <a:chExt cx="1456504" cy="1844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7116473"/>
            <a:ext cx="5530163" cy="700328"/>
            <a:chOff x="0" y="0"/>
            <a:chExt cx="1456504" cy="1844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31855" y="3744470"/>
            <a:ext cx="5530163" cy="700328"/>
            <a:chOff x="0" y="0"/>
            <a:chExt cx="1456504" cy="18444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31855" y="7125998"/>
            <a:ext cx="5530163" cy="700328"/>
            <a:chOff x="0" y="0"/>
            <a:chExt cx="1456504" cy="1844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731855" y="5536401"/>
            <a:ext cx="5530163" cy="700328"/>
            <a:chOff x="0" y="0"/>
            <a:chExt cx="1456504" cy="18444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7910472" y="4259613"/>
            <a:ext cx="2599059" cy="2553576"/>
          </a:xfrm>
          <a:custGeom>
            <a:avLst/>
            <a:gdLst/>
            <a:ahLst/>
            <a:cxnLst/>
            <a:rect l="l" t="t" r="r" b="b"/>
            <a:pathLst>
              <a:path w="2599059" h="2553576">
                <a:moveTo>
                  <a:pt x="0" y="0"/>
                </a:moveTo>
                <a:lnTo>
                  <a:pt x="2599059" y="0"/>
                </a:lnTo>
                <a:lnTo>
                  <a:pt x="2599059" y="2553576"/>
                </a:lnTo>
                <a:lnTo>
                  <a:pt x="0" y="2553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28700" y="838200"/>
            <a:ext cx="16230600" cy="120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E4D8D"/>
                </a:solidFill>
                <a:latin typeface="Poppins Ultra-Bold"/>
              </a:rPr>
              <a:t>Resources for learning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06713" y="3769601"/>
            <a:ext cx="4629359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Human resources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65009" y="5450676"/>
            <a:ext cx="4871062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Traditional resources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90463" y="7151129"/>
            <a:ext cx="4245609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Learning methods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83932" y="3758957"/>
            <a:ext cx="2515528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Technology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083932" y="7140486"/>
            <a:ext cx="2515528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Others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083932" y="5560339"/>
            <a:ext cx="3371411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Social media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40130" y="3261307"/>
            <a:ext cx="2901899" cy="2901899"/>
          </a:xfrm>
          <a:custGeom>
            <a:avLst/>
            <a:gdLst/>
            <a:ahLst/>
            <a:cxnLst/>
            <a:rect l="l" t="t" r="r" b="b"/>
            <a:pathLst>
              <a:path w="2901899" h="2901899">
                <a:moveTo>
                  <a:pt x="0" y="0"/>
                </a:moveTo>
                <a:lnTo>
                  <a:pt x="2901899" y="0"/>
                </a:lnTo>
                <a:lnTo>
                  <a:pt x="2901899" y="2901899"/>
                </a:lnTo>
                <a:lnTo>
                  <a:pt x="0" y="290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69045" y="3590222"/>
            <a:ext cx="2244069" cy="22440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6259693" y="6323749"/>
            <a:ext cx="5602961" cy="266141"/>
          </a:xfrm>
          <a:custGeom>
            <a:avLst/>
            <a:gdLst/>
            <a:ahLst/>
            <a:cxnLst/>
            <a:rect l="l" t="t" r="r" b="b"/>
            <a:pathLst>
              <a:path w="5602961" h="266141">
                <a:moveTo>
                  <a:pt x="0" y="0"/>
                </a:moveTo>
                <a:lnTo>
                  <a:pt x="5602961" y="0"/>
                </a:lnTo>
                <a:lnTo>
                  <a:pt x="5602961" y="266141"/>
                </a:lnTo>
                <a:lnTo>
                  <a:pt x="0" y="26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4760" y="3366911"/>
            <a:ext cx="2796296" cy="2796296"/>
          </a:xfrm>
          <a:custGeom>
            <a:avLst/>
            <a:gdLst/>
            <a:ahLst/>
            <a:cxnLst/>
            <a:rect l="l" t="t" r="r" b="b"/>
            <a:pathLst>
              <a:path w="2796296" h="2796296">
                <a:moveTo>
                  <a:pt x="0" y="0"/>
                </a:moveTo>
                <a:lnTo>
                  <a:pt x="2796296" y="0"/>
                </a:lnTo>
                <a:lnTo>
                  <a:pt x="2796296" y="2796295"/>
                </a:lnTo>
                <a:lnTo>
                  <a:pt x="0" y="27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251705" y="3683856"/>
            <a:ext cx="2162405" cy="21624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81749" y="670256"/>
            <a:ext cx="12524502" cy="233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E4D8D"/>
                </a:solidFill>
                <a:latin typeface="Poppins Ultra-Bold"/>
              </a:rPr>
              <a:t>Why your ability to learn fast matters?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1682" y="6211591"/>
            <a:ext cx="2978794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62446" y="6211591"/>
            <a:ext cx="4140923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your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9756" y="7086369"/>
            <a:ext cx="4382646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Adaptability to change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Increased productivity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Personal confidence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Career advancement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2837" y="7086369"/>
            <a:ext cx="5280142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Enhance team productivity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Increased team confidence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Improved communication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Positive team dynamics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611267" y="4026698"/>
            <a:ext cx="1443282" cy="1371118"/>
          </a:xfrm>
          <a:custGeom>
            <a:avLst/>
            <a:gdLst/>
            <a:ahLst/>
            <a:cxnLst/>
            <a:rect l="l" t="t" r="r" b="b"/>
            <a:pathLst>
              <a:path w="1443282" h="1371118">
                <a:moveTo>
                  <a:pt x="0" y="0"/>
                </a:moveTo>
                <a:lnTo>
                  <a:pt x="1443282" y="0"/>
                </a:lnTo>
                <a:lnTo>
                  <a:pt x="1443282" y="1371118"/>
                </a:lnTo>
                <a:lnTo>
                  <a:pt x="0" y="1371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34099" y="4182701"/>
            <a:ext cx="913960" cy="960799"/>
          </a:xfrm>
          <a:custGeom>
            <a:avLst/>
            <a:gdLst/>
            <a:ahLst/>
            <a:cxnLst/>
            <a:rect l="l" t="t" r="r" b="b"/>
            <a:pathLst>
              <a:path w="913960" h="960799">
                <a:moveTo>
                  <a:pt x="0" y="0"/>
                </a:moveTo>
                <a:lnTo>
                  <a:pt x="913960" y="0"/>
                </a:lnTo>
                <a:lnTo>
                  <a:pt x="913960" y="960799"/>
                </a:lnTo>
                <a:lnTo>
                  <a:pt x="0" y="960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416165" y="429700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26411" r="-2357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776835" y="4610930"/>
            <a:ext cx="5246370" cy="524637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99010" y="359986"/>
              <a:ext cx="5898640" cy="5630028"/>
            </a:xfrm>
            <a:custGeom>
              <a:avLst/>
              <a:gdLst/>
              <a:ahLst/>
              <a:cxnLst/>
              <a:rect l="l" t="t" r="r" b="b"/>
              <a:pathLst>
                <a:path w="5898640" h="5630028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4"/>
              <a:stretch>
                <a:fillRect l="-12221" r="-1222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681184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E4D8D"/>
                </a:solidFill>
                <a:latin typeface="League Spartan Bold"/>
              </a:rPr>
              <a:t>TO LEARN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WHEN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239577"/>
            <a:ext cx="5482609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40"/>
              </a:lnSpc>
            </a:pPr>
            <a:r>
              <a:rPr lang="en-US" sz="9000">
                <a:solidFill>
                  <a:srgbClr val="FF3131"/>
                </a:solidFill>
                <a:latin typeface="Poppins Bold"/>
              </a:rPr>
              <a:t>ANYTIME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2692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7448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57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73550" y="3024940"/>
            <a:ext cx="3643155" cy="36431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9766" y="3024940"/>
            <a:ext cx="3643155" cy="3643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1658" y="3024940"/>
            <a:ext cx="3643155" cy="36431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69901" y="3321298"/>
            <a:ext cx="3050451" cy="30504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8354" r="-2835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618010" y="3321298"/>
            <a:ext cx="3050451" cy="30504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52" r="-2495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568920" y="3321298"/>
            <a:ext cx="3050451" cy="30504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035" r="-44963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5400000">
            <a:off x="4544304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0" y="0"/>
                </a:lnTo>
                <a:lnTo>
                  <a:pt x="4229840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9412003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1" y="0"/>
                </a:lnTo>
                <a:lnTo>
                  <a:pt x="4229841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26500" y="828675"/>
            <a:ext cx="10234999" cy="128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  <a:spcBef>
                <a:spcPct val="0"/>
              </a:spcBef>
            </a:pPr>
            <a:r>
              <a:rPr lang="en-US" sz="7151">
                <a:solidFill>
                  <a:srgbClr val="0E4D8D"/>
                </a:solidFill>
                <a:latin typeface="Poppins Ultra-Bold"/>
              </a:rPr>
              <a:t>Keywords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668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CLEAR GOALS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7594" y="7189735"/>
            <a:ext cx="4011283" cy="87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MAKE USE OF EVERY AVAILABLE RESOURCE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69766" y="7189735"/>
            <a:ext cx="4011283" cy="87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DISCIPLINE AND CONSISTENCY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01739" y="3723285"/>
            <a:ext cx="2965596" cy="2288574"/>
            <a:chOff x="0" y="0"/>
            <a:chExt cx="819481" cy="63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97920" y="3723285"/>
            <a:ext cx="2965596" cy="2288574"/>
            <a:chOff x="0" y="0"/>
            <a:chExt cx="819481" cy="63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99829" y="5156322"/>
            <a:ext cx="2965596" cy="2288574"/>
            <a:chOff x="0" y="0"/>
            <a:chExt cx="819481" cy="63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03648" y="5156322"/>
            <a:ext cx="2965596" cy="2288574"/>
            <a:chOff x="0" y="0"/>
            <a:chExt cx="819481" cy="63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05557" y="3723285"/>
            <a:ext cx="2965596" cy="2288574"/>
            <a:chOff x="0" y="0"/>
            <a:chExt cx="819481" cy="63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80718" y="1264237"/>
            <a:ext cx="12085223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>
                <a:solidFill>
                  <a:srgbClr val="FFFFFF"/>
                </a:solidFill>
                <a:latin typeface="Poppins Bold"/>
              </a:rPr>
              <a:t>Autonomy at work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8698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44879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48651" y="5162550"/>
            <a:ext cx="1864133" cy="2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964">
                <a:solidFill>
                  <a:srgbClr val="1C3879"/>
                </a:solidFill>
                <a:latin typeface="Aileron"/>
              </a:rPr>
              <a:t>Definition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46789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25881" y="5162550"/>
            <a:ext cx="2117311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Autonomous workplace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50607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508532" y="6532725"/>
            <a:ext cx="1955827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Why it’s important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2517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00707" y="5162550"/>
            <a:ext cx="1575297" cy="2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Keywords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23972" y="6532725"/>
            <a:ext cx="2117311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Autonomous employee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A2DCD6-E277-856F-DEBD-7B3D41E5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640" y="4208734"/>
            <a:ext cx="1054154" cy="8191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305951-BA5D-BFBF-F715-70AD9EFB8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300" y="5574512"/>
            <a:ext cx="1193861" cy="8445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4E2A3A3-DF26-BCC6-30AE-FB3D7FFC5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904" y="4110346"/>
            <a:ext cx="1231963" cy="9080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B45290-CEEB-D7F7-385C-1AFF2328C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017" y="5574512"/>
            <a:ext cx="1066855" cy="8191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DD46178-56D6-62B8-1C46-BC9316676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4599" y="4186550"/>
            <a:ext cx="1187511" cy="8318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30AC19-5AD2-DB62-EC50-48D58DCA4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422" y="9178229"/>
            <a:ext cx="2051155" cy="4254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537" y="3853392"/>
            <a:ext cx="8675713" cy="362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9"/>
              </a:lnSpc>
            </a:pPr>
            <a:r>
              <a:rPr lang="en-US" sz="6999">
                <a:solidFill>
                  <a:srgbClr val="FF3131"/>
                </a:solidFill>
                <a:latin typeface="Poppins Ultra-Bold"/>
              </a:rPr>
              <a:t>OWNERSHIP </a:t>
            </a:r>
          </a:p>
          <a:p>
            <a:pPr algn="just">
              <a:lnSpc>
                <a:spcPts val="9519"/>
              </a:lnSpc>
            </a:pPr>
            <a:r>
              <a:rPr lang="en-US" sz="6999">
                <a:solidFill>
                  <a:srgbClr val="FF3131"/>
                </a:solidFill>
                <a:latin typeface="Poppins Ultra-Bold"/>
              </a:rPr>
              <a:t>+ </a:t>
            </a:r>
          </a:p>
          <a:p>
            <a:pPr algn="just">
              <a:lnSpc>
                <a:spcPts val="9519"/>
              </a:lnSpc>
            </a:pPr>
            <a:r>
              <a:rPr lang="en-US" sz="6999">
                <a:solidFill>
                  <a:srgbClr val="FF3131"/>
                </a:solidFill>
                <a:latin typeface="Poppins Ultra-Bold"/>
              </a:rPr>
              <a:t>BOUNDARIES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4537" y="2063437"/>
            <a:ext cx="847342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E4D8D"/>
                </a:solidFill>
                <a:latin typeface="League Spartan Bold"/>
              </a:rPr>
              <a:t>AUTONOMY AT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537" y="1296653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WHAT 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507388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563888" y="482285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17340" y="482285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40384" y="482285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57727" y="482285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03697" y="1498520"/>
            <a:ext cx="10772521" cy="182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9"/>
              </a:lnSpc>
              <a:spcBef>
                <a:spcPct val="0"/>
              </a:spcBef>
            </a:pPr>
            <a:r>
              <a:rPr lang="en-US" sz="6999">
                <a:solidFill>
                  <a:srgbClr val="124A87"/>
                </a:solidFill>
                <a:latin typeface="Poppins Bold"/>
              </a:rPr>
              <a:t>Signs of an autonomous employee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6107" y="5586405"/>
            <a:ext cx="3362468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3500">
                <a:solidFill>
                  <a:srgbClr val="124A87"/>
                </a:solidFill>
                <a:latin typeface="DM Sans Bold"/>
              </a:rPr>
              <a:t>Accountability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29218" y="5586405"/>
            <a:ext cx="2197323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3500">
                <a:solidFill>
                  <a:srgbClr val="124A87"/>
                </a:solidFill>
                <a:latin typeface="DM Sans Bold"/>
              </a:rPr>
              <a:t>Initiative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98207" y="5586405"/>
            <a:ext cx="4386411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3500">
                <a:solidFill>
                  <a:srgbClr val="124A87"/>
                </a:solidFill>
                <a:latin typeface="DM Sans Bold"/>
              </a:rPr>
              <a:t>Respectful attitude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4832" y="5586405"/>
            <a:ext cx="4600382" cy="4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3500">
                <a:solidFill>
                  <a:srgbClr val="124A87"/>
                </a:solidFill>
                <a:latin typeface="DM Sans Bold"/>
              </a:rPr>
              <a:t>Continuous learning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8161" y="6272713"/>
            <a:ext cx="3427450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Take full responsibility of your own work</a:t>
            </a:r>
          </a:p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Meet the deadlines and other requirements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70757" y="6244138"/>
            <a:ext cx="3427450" cy="9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Proactively handle the tasks</a:t>
            </a:r>
          </a:p>
          <a:p>
            <a:pPr marL="345439" lvl="1" indent="-172720">
              <a:lnSpc>
                <a:spcPts val="2383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Communicate proactively and effectively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89958" y="6263188"/>
            <a:ext cx="2976980" cy="89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31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With boundaries and constraints</a:t>
            </a:r>
          </a:p>
          <a:p>
            <a:pPr marL="345439" lvl="1" indent="-172720">
              <a:lnSpc>
                <a:spcPts val="284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With others' autonomy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31850" y="6157270"/>
            <a:ext cx="3427450" cy="126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055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Continuously update yourself</a:t>
            </a:r>
          </a:p>
          <a:p>
            <a:pPr marL="345439" lvl="1" indent="-172720">
              <a:lnSpc>
                <a:spcPts val="2287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Prove to your team they can trust you and respect your autonomy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78142" y="3634246"/>
            <a:ext cx="8181158" cy="5624054"/>
          </a:xfrm>
          <a:custGeom>
            <a:avLst/>
            <a:gdLst/>
            <a:ahLst/>
            <a:cxnLst/>
            <a:rect l="l" t="t" r="r" b="b"/>
            <a:pathLst>
              <a:path w="8181158" h="5624054">
                <a:moveTo>
                  <a:pt x="0" y="0"/>
                </a:moveTo>
                <a:lnTo>
                  <a:pt x="8181158" y="0"/>
                </a:lnTo>
                <a:lnTo>
                  <a:pt x="8181158" y="5624054"/>
                </a:lnTo>
                <a:lnTo>
                  <a:pt x="0" y="5624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05" t="-4237" r="-16042" b="-1777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3721718"/>
            <a:ext cx="7885667" cy="362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9"/>
              </a:lnSpc>
            </a:pPr>
            <a:r>
              <a:rPr lang="en-US" sz="6999">
                <a:solidFill>
                  <a:srgbClr val="FF3131"/>
                </a:solidFill>
                <a:latin typeface="Poppins Ultra-Bold"/>
              </a:rPr>
              <a:t>ALIGNMENT ENABLES</a:t>
            </a:r>
          </a:p>
          <a:p>
            <a:pPr algn="just">
              <a:lnSpc>
                <a:spcPts val="9519"/>
              </a:lnSpc>
            </a:pPr>
            <a:r>
              <a:rPr lang="en-US" sz="6999">
                <a:solidFill>
                  <a:srgbClr val="FF3131"/>
                </a:solidFill>
                <a:latin typeface="Poppins Ultra-Bold"/>
              </a:rPr>
              <a:t>AUTONOMY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833007"/>
            <a:ext cx="11156286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E4D8D"/>
                </a:solidFill>
                <a:latin typeface="League Spartan Bold"/>
              </a:rPr>
              <a:t>AUTONOMOUS WORKPLACE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66223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SIGNS OF 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57798" y="3648075"/>
            <a:ext cx="3374708" cy="2883217"/>
            <a:chOff x="0" y="0"/>
            <a:chExt cx="4499610" cy="3844290"/>
          </a:xfrm>
        </p:grpSpPr>
        <p:sp>
          <p:nvSpPr>
            <p:cNvPr id="11" name="Freeform 11"/>
            <p:cNvSpPr/>
            <p:nvPr/>
          </p:nvSpPr>
          <p:spPr>
            <a:xfrm>
              <a:off x="44450" y="40640"/>
              <a:ext cx="4409440" cy="3759200"/>
            </a:xfrm>
            <a:custGeom>
              <a:avLst/>
              <a:gdLst/>
              <a:ahLst/>
              <a:cxnLst/>
              <a:rect l="l" t="t" r="r" b="b"/>
              <a:pathLst>
                <a:path w="4409440" h="3759200">
                  <a:moveTo>
                    <a:pt x="3389630" y="208280"/>
                  </a:moveTo>
                  <a:cubicBezTo>
                    <a:pt x="3206750" y="190500"/>
                    <a:pt x="3100070" y="227330"/>
                    <a:pt x="3025140" y="234950"/>
                  </a:cubicBezTo>
                  <a:cubicBezTo>
                    <a:pt x="2965450" y="240030"/>
                    <a:pt x="2909570" y="240030"/>
                    <a:pt x="2862580" y="237490"/>
                  </a:cubicBezTo>
                  <a:cubicBezTo>
                    <a:pt x="2828290" y="236220"/>
                    <a:pt x="2805430" y="233680"/>
                    <a:pt x="2771140" y="226060"/>
                  </a:cubicBezTo>
                  <a:cubicBezTo>
                    <a:pt x="2724150" y="215900"/>
                    <a:pt x="2663190" y="186690"/>
                    <a:pt x="2608580" y="177800"/>
                  </a:cubicBezTo>
                  <a:cubicBezTo>
                    <a:pt x="2556510" y="167640"/>
                    <a:pt x="2523490" y="167640"/>
                    <a:pt x="2451100" y="166370"/>
                  </a:cubicBezTo>
                  <a:cubicBezTo>
                    <a:pt x="2292350" y="162560"/>
                    <a:pt x="1889760" y="149860"/>
                    <a:pt x="1686560" y="180340"/>
                  </a:cubicBezTo>
                  <a:cubicBezTo>
                    <a:pt x="1546860" y="200660"/>
                    <a:pt x="1446530" y="237490"/>
                    <a:pt x="1339850" y="278130"/>
                  </a:cubicBezTo>
                  <a:cubicBezTo>
                    <a:pt x="1242060" y="314960"/>
                    <a:pt x="1158240" y="370840"/>
                    <a:pt x="1069340" y="407670"/>
                  </a:cubicBezTo>
                  <a:cubicBezTo>
                    <a:pt x="986790" y="443230"/>
                    <a:pt x="885190" y="471170"/>
                    <a:pt x="826770" y="496570"/>
                  </a:cubicBezTo>
                  <a:cubicBezTo>
                    <a:pt x="792480" y="511810"/>
                    <a:pt x="778510" y="515620"/>
                    <a:pt x="746760" y="538480"/>
                  </a:cubicBezTo>
                  <a:cubicBezTo>
                    <a:pt x="685800" y="579120"/>
                    <a:pt x="572770" y="673100"/>
                    <a:pt x="509270" y="746760"/>
                  </a:cubicBezTo>
                  <a:cubicBezTo>
                    <a:pt x="454660" y="812800"/>
                    <a:pt x="416560" y="891540"/>
                    <a:pt x="383540" y="956310"/>
                  </a:cubicBezTo>
                  <a:cubicBezTo>
                    <a:pt x="355600" y="1010920"/>
                    <a:pt x="336550" y="1059180"/>
                    <a:pt x="317500" y="1111250"/>
                  </a:cubicBezTo>
                  <a:cubicBezTo>
                    <a:pt x="298450" y="1163320"/>
                    <a:pt x="284480" y="1203960"/>
                    <a:pt x="269240" y="1270000"/>
                  </a:cubicBezTo>
                  <a:cubicBezTo>
                    <a:pt x="245110" y="1372870"/>
                    <a:pt x="222250" y="1565910"/>
                    <a:pt x="199390" y="1671320"/>
                  </a:cubicBezTo>
                  <a:cubicBezTo>
                    <a:pt x="184150" y="1742440"/>
                    <a:pt x="163830" y="1765300"/>
                    <a:pt x="153670" y="1845310"/>
                  </a:cubicBezTo>
                  <a:cubicBezTo>
                    <a:pt x="132080" y="2015490"/>
                    <a:pt x="143510" y="2465070"/>
                    <a:pt x="154940" y="2653030"/>
                  </a:cubicBezTo>
                  <a:cubicBezTo>
                    <a:pt x="161290" y="2754630"/>
                    <a:pt x="170180" y="2816860"/>
                    <a:pt x="184150" y="2886710"/>
                  </a:cubicBezTo>
                  <a:cubicBezTo>
                    <a:pt x="195580" y="2945130"/>
                    <a:pt x="210820" y="2992120"/>
                    <a:pt x="229870" y="3044190"/>
                  </a:cubicBezTo>
                  <a:cubicBezTo>
                    <a:pt x="248920" y="3098800"/>
                    <a:pt x="269240" y="3157220"/>
                    <a:pt x="300990" y="3205480"/>
                  </a:cubicBezTo>
                  <a:cubicBezTo>
                    <a:pt x="331470" y="3253740"/>
                    <a:pt x="379730" y="3309620"/>
                    <a:pt x="415290" y="3336290"/>
                  </a:cubicBezTo>
                  <a:cubicBezTo>
                    <a:pt x="438150" y="3352800"/>
                    <a:pt x="449580" y="3352800"/>
                    <a:pt x="480060" y="3366770"/>
                  </a:cubicBezTo>
                  <a:cubicBezTo>
                    <a:pt x="560070" y="3399790"/>
                    <a:pt x="797560" y="3495040"/>
                    <a:pt x="909320" y="3525520"/>
                  </a:cubicBezTo>
                  <a:cubicBezTo>
                    <a:pt x="977900" y="3544570"/>
                    <a:pt x="1007110" y="3547110"/>
                    <a:pt x="1079500" y="3557270"/>
                  </a:cubicBezTo>
                  <a:cubicBezTo>
                    <a:pt x="1201420" y="3573780"/>
                    <a:pt x="1422400" y="3595370"/>
                    <a:pt x="1579880" y="3599180"/>
                  </a:cubicBezTo>
                  <a:cubicBezTo>
                    <a:pt x="1722120" y="3601720"/>
                    <a:pt x="1858010" y="3599180"/>
                    <a:pt x="1986280" y="3583940"/>
                  </a:cubicBezTo>
                  <a:cubicBezTo>
                    <a:pt x="2101850" y="3571240"/>
                    <a:pt x="2197100" y="3559810"/>
                    <a:pt x="2315210" y="3521710"/>
                  </a:cubicBezTo>
                  <a:cubicBezTo>
                    <a:pt x="2466340" y="3470910"/>
                    <a:pt x="2647950" y="3370580"/>
                    <a:pt x="2811780" y="3284220"/>
                  </a:cubicBezTo>
                  <a:cubicBezTo>
                    <a:pt x="2978150" y="3195320"/>
                    <a:pt x="3163570" y="3084830"/>
                    <a:pt x="3305810" y="2990850"/>
                  </a:cubicBezTo>
                  <a:cubicBezTo>
                    <a:pt x="3420110" y="2915920"/>
                    <a:pt x="3525520" y="2843530"/>
                    <a:pt x="3605530" y="2772410"/>
                  </a:cubicBezTo>
                  <a:cubicBezTo>
                    <a:pt x="3669030" y="2717800"/>
                    <a:pt x="3703320" y="2677160"/>
                    <a:pt x="3759200" y="2609850"/>
                  </a:cubicBezTo>
                  <a:cubicBezTo>
                    <a:pt x="3839210" y="2513330"/>
                    <a:pt x="3961130" y="2352040"/>
                    <a:pt x="4030980" y="2239010"/>
                  </a:cubicBezTo>
                  <a:cubicBezTo>
                    <a:pt x="4084320" y="2151380"/>
                    <a:pt x="4123690" y="2073910"/>
                    <a:pt x="4155440" y="1996440"/>
                  </a:cubicBezTo>
                  <a:cubicBezTo>
                    <a:pt x="4182110" y="1930400"/>
                    <a:pt x="4197350" y="1868170"/>
                    <a:pt x="4212590" y="1803400"/>
                  </a:cubicBezTo>
                  <a:cubicBezTo>
                    <a:pt x="4226560" y="1738630"/>
                    <a:pt x="4234180" y="1682750"/>
                    <a:pt x="4240530" y="1607820"/>
                  </a:cubicBezTo>
                  <a:cubicBezTo>
                    <a:pt x="4248150" y="1506220"/>
                    <a:pt x="4248150" y="1358900"/>
                    <a:pt x="4244340" y="1245870"/>
                  </a:cubicBezTo>
                  <a:cubicBezTo>
                    <a:pt x="4239260" y="1145540"/>
                    <a:pt x="4231640" y="1052830"/>
                    <a:pt x="4216400" y="960120"/>
                  </a:cubicBezTo>
                  <a:cubicBezTo>
                    <a:pt x="4202430" y="869950"/>
                    <a:pt x="4183380" y="770890"/>
                    <a:pt x="4160520" y="697230"/>
                  </a:cubicBezTo>
                  <a:cubicBezTo>
                    <a:pt x="4142740" y="642620"/>
                    <a:pt x="4126230" y="604520"/>
                    <a:pt x="4100830" y="557530"/>
                  </a:cubicBezTo>
                  <a:cubicBezTo>
                    <a:pt x="4070350" y="501650"/>
                    <a:pt x="4024630" y="435610"/>
                    <a:pt x="3986530" y="384810"/>
                  </a:cubicBezTo>
                  <a:cubicBezTo>
                    <a:pt x="3953510" y="341630"/>
                    <a:pt x="3928110" y="298450"/>
                    <a:pt x="3888740" y="267970"/>
                  </a:cubicBezTo>
                  <a:cubicBezTo>
                    <a:pt x="3848100" y="236220"/>
                    <a:pt x="3785870" y="214630"/>
                    <a:pt x="3743960" y="200660"/>
                  </a:cubicBezTo>
                  <a:cubicBezTo>
                    <a:pt x="3716020" y="190500"/>
                    <a:pt x="3694430" y="189230"/>
                    <a:pt x="3669030" y="184150"/>
                  </a:cubicBezTo>
                  <a:cubicBezTo>
                    <a:pt x="3639820" y="180340"/>
                    <a:pt x="3614420" y="175260"/>
                    <a:pt x="3581400" y="173990"/>
                  </a:cubicBezTo>
                  <a:cubicBezTo>
                    <a:pt x="3536950" y="173990"/>
                    <a:pt x="3486150" y="177800"/>
                    <a:pt x="3429000" y="186690"/>
                  </a:cubicBezTo>
                  <a:cubicBezTo>
                    <a:pt x="3354070" y="200660"/>
                    <a:pt x="3243580" y="242570"/>
                    <a:pt x="3169920" y="256540"/>
                  </a:cubicBezTo>
                  <a:cubicBezTo>
                    <a:pt x="3116580" y="266700"/>
                    <a:pt x="3077210" y="275590"/>
                    <a:pt x="3028950" y="273050"/>
                  </a:cubicBezTo>
                  <a:cubicBezTo>
                    <a:pt x="2976880" y="270510"/>
                    <a:pt x="2895600" y="259080"/>
                    <a:pt x="2866390" y="237490"/>
                  </a:cubicBezTo>
                  <a:cubicBezTo>
                    <a:pt x="2851150" y="226060"/>
                    <a:pt x="2842260" y="209550"/>
                    <a:pt x="2842260" y="195580"/>
                  </a:cubicBezTo>
                  <a:cubicBezTo>
                    <a:pt x="2840990" y="181610"/>
                    <a:pt x="2851150" y="160020"/>
                    <a:pt x="2863850" y="151130"/>
                  </a:cubicBezTo>
                  <a:cubicBezTo>
                    <a:pt x="2875280" y="142240"/>
                    <a:pt x="2898140" y="139700"/>
                    <a:pt x="2912110" y="144780"/>
                  </a:cubicBezTo>
                  <a:cubicBezTo>
                    <a:pt x="2926080" y="148590"/>
                    <a:pt x="2941320" y="166370"/>
                    <a:pt x="2945130" y="180340"/>
                  </a:cubicBezTo>
                  <a:cubicBezTo>
                    <a:pt x="2948940" y="194310"/>
                    <a:pt x="2943860" y="217170"/>
                    <a:pt x="2933700" y="228600"/>
                  </a:cubicBezTo>
                  <a:cubicBezTo>
                    <a:pt x="2924810" y="238760"/>
                    <a:pt x="2901950" y="246380"/>
                    <a:pt x="2887980" y="245110"/>
                  </a:cubicBezTo>
                  <a:cubicBezTo>
                    <a:pt x="2876550" y="245110"/>
                    <a:pt x="2865120" y="238760"/>
                    <a:pt x="2857500" y="231140"/>
                  </a:cubicBezTo>
                  <a:cubicBezTo>
                    <a:pt x="2849880" y="223520"/>
                    <a:pt x="2843530" y="212090"/>
                    <a:pt x="2842260" y="200660"/>
                  </a:cubicBezTo>
                  <a:cubicBezTo>
                    <a:pt x="2842260" y="187960"/>
                    <a:pt x="2847340" y="168910"/>
                    <a:pt x="2858770" y="154940"/>
                  </a:cubicBezTo>
                  <a:cubicBezTo>
                    <a:pt x="2876550" y="134620"/>
                    <a:pt x="2912110" y="115570"/>
                    <a:pt x="2948940" y="105410"/>
                  </a:cubicBezTo>
                  <a:cubicBezTo>
                    <a:pt x="2999740" y="92710"/>
                    <a:pt x="3087370" y="114300"/>
                    <a:pt x="3135630" y="104140"/>
                  </a:cubicBezTo>
                  <a:cubicBezTo>
                    <a:pt x="3168650" y="96520"/>
                    <a:pt x="3178810" y="80010"/>
                    <a:pt x="3215640" y="69850"/>
                  </a:cubicBezTo>
                  <a:cubicBezTo>
                    <a:pt x="3289300" y="48260"/>
                    <a:pt x="3448050" y="10160"/>
                    <a:pt x="3553460" y="10160"/>
                  </a:cubicBezTo>
                  <a:cubicBezTo>
                    <a:pt x="3644900" y="11430"/>
                    <a:pt x="3747770" y="40640"/>
                    <a:pt x="3810000" y="57150"/>
                  </a:cubicBezTo>
                  <a:cubicBezTo>
                    <a:pt x="3845560" y="66040"/>
                    <a:pt x="3867150" y="72390"/>
                    <a:pt x="3892550" y="85090"/>
                  </a:cubicBezTo>
                  <a:cubicBezTo>
                    <a:pt x="3917950" y="96520"/>
                    <a:pt x="3939540" y="109220"/>
                    <a:pt x="3964940" y="128270"/>
                  </a:cubicBezTo>
                  <a:cubicBezTo>
                    <a:pt x="4000500" y="156210"/>
                    <a:pt x="4041140" y="194310"/>
                    <a:pt x="4081780" y="242570"/>
                  </a:cubicBezTo>
                  <a:cubicBezTo>
                    <a:pt x="4137660" y="309880"/>
                    <a:pt x="4212590" y="421640"/>
                    <a:pt x="4255770" y="506730"/>
                  </a:cubicBezTo>
                  <a:cubicBezTo>
                    <a:pt x="4292600" y="577850"/>
                    <a:pt x="4311650" y="635000"/>
                    <a:pt x="4333240" y="712470"/>
                  </a:cubicBezTo>
                  <a:cubicBezTo>
                    <a:pt x="4358640" y="810260"/>
                    <a:pt x="4377690" y="953770"/>
                    <a:pt x="4389120" y="1047750"/>
                  </a:cubicBezTo>
                  <a:cubicBezTo>
                    <a:pt x="4398010" y="1115060"/>
                    <a:pt x="4400550" y="1153160"/>
                    <a:pt x="4403090" y="1221740"/>
                  </a:cubicBezTo>
                  <a:cubicBezTo>
                    <a:pt x="4406900" y="1322070"/>
                    <a:pt x="4409440" y="1471930"/>
                    <a:pt x="4399280" y="1591310"/>
                  </a:cubicBezTo>
                  <a:cubicBezTo>
                    <a:pt x="4389120" y="1706880"/>
                    <a:pt x="4370070" y="1824990"/>
                    <a:pt x="4343400" y="1925320"/>
                  </a:cubicBezTo>
                  <a:cubicBezTo>
                    <a:pt x="4321810" y="2009140"/>
                    <a:pt x="4295140" y="2080260"/>
                    <a:pt x="4259580" y="2155190"/>
                  </a:cubicBezTo>
                  <a:cubicBezTo>
                    <a:pt x="4222750" y="2231390"/>
                    <a:pt x="4177030" y="2299970"/>
                    <a:pt x="4128770" y="2374900"/>
                  </a:cubicBezTo>
                  <a:cubicBezTo>
                    <a:pt x="4074160" y="2457450"/>
                    <a:pt x="4005580" y="2551430"/>
                    <a:pt x="3945890" y="2627630"/>
                  </a:cubicBezTo>
                  <a:cubicBezTo>
                    <a:pt x="3895090" y="2692400"/>
                    <a:pt x="3851910" y="2749550"/>
                    <a:pt x="3797300" y="2805430"/>
                  </a:cubicBezTo>
                  <a:cubicBezTo>
                    <a:pt x="3740150" y="2865120"/>
                    <a:pt x="3690620" y="2910840"/>
                    <a:pt x="3608070" y="2974340"/>
                  </a:cubicBezTo>
                  <a:cubicBezTo>
                    <a:pt x="3472180" y="3074670"/>
                    <a:pt x="3242310" y="3216910"/>
                    <a:pt x="3041650" y="3329940"/>
                  </a:cubicBezTo>
                  <a:cubicBezTo>
                    <a:pt x="2827020" y="3449320"/>
                    <a:pt x="2557780" y="3604260"/>
                    <a:pt x="2355850" y="3670300"/>
                  </a:cubicBezTo>
                  <a:cubicBezTo>
                    <a:pt x="2208530" y="3718560"/>
                    <a:pt x="2070100" y="3728720"/>
                    <a:pt x="1957070" y="3738880"/>
                  </a:cubicBezTo>
                  <a:cubicBezTo>
                    <a:pt x="1873250" y="3745230"/>
                    <a:pt x="1790700" y="3731260"/>
                    <a:pt x="1737360" y="3737610"/>
                  </a:cubicBezTo>
                  <a:cubicBezTo>
                    <a:pt x="1706880" y="3740150"/>
                    <a:pt x="1699260" y="3750310"/>
                    <a:pt x="1664970" y="3752850"/>
                  </a:cubicBezTo>
                  <a:cubicBezTo>
                    <a:pt x="1573530" y="3759200"/>
                    <a:pt x="1328420" y="3736340"/>
                    <a:pt x="1178560" y="3719830"/>
                  </a:cubicBezTo>
                  <a:cubicBezTo>
                    <a:pt x="1046480" y="3703320"/>
                    <a:pt x="933450" y="3691890"/>
                    <a:pt x="808990" y="3657600"/>
                  </a:cubicBezTo>
                  <a:cubicBezTo>
                    <a:pt x="676910" y="3620770"/>
                    <a:pt x="487680" y="3540760"/>
                    <a:pt x="407670" y="3497580"/>
                  </a:cubicBezTo>
                  <a:cubicBezTo>
                    <a:pt x="369570" y="3478530"/>
                    <a:pt x="358140" y="3468370"/>
                    <a:pt x="330200" y="3445510"/>
                  </a:cubicBezTo>
                  <a:cubicBezTo>
                    <a:pt x="292100" y="3413760"/>
                    <a:pt x="240030" y="3365500"/>
                    <a:pt x="204470" y="3318510"/>
                  </a:cubicBezTo>
                  <a:cubicBezTo>
                    <a:pt x="167640" y="3270250"/>
                    <a:pt x="138430" y="3224530"/>
                    <a:pt x="111760" y="3161030"/>
                  </a:cubicBezTo>
                  <a:cubicBezTo>
                    <a:pt x="74930" y="3074670"/>
                    <a:pt x="38100" y="2929890"/>
                    <a:pt x="21590" y="2835910"/>
                  </a:cubicBezTo>
                  <a:cubicBezTo>
                    <a:pt x="10160" y="2767330"/>
                    <a:pt x="10160" y="2730500"/>
                    <a:pt x="6350" y="2653030"/>
                  </a:cubicBezTo>
                  <a:cubicBezTo>
                    <a:pt x="0" y="2518410"/>
                    <a:pt x="1270" y="2251710"/>
                    <a:pt x="6350" y="2099310"/>
                  </a:cubicBezTo>
                  <a:cubicBezTo>
                    <a:pt x="10160" y="1992630"/>
                    <a:pt x="8890" y="1938020"/>
                    <a:pt x="22860" y="1827530"/>
                  </a:cubicBezTo>
                  <a:cubicBezTo>
                    <a:pt x="43180" y="1653540"/>
                    <a:pt x="96520" y="1325880"/>
                    <a:pt x="144780" y="1156970"/>
                  </a:cubicBezTo>
                  <a:cubicBezTo>
                    <a:pt x="175260" y="1050290"/>
                    <a:pt x="205740" y="981710"/>
                    <a:pt x="245110" y="901700"/>
                  </a:cubicBezTo>
                  <a:cubicBezTo>
                    <a:pt x="281940" y="825500"/>
                    <a:pt x="317500" y="758190"/>
                    <a:pt x="369570" y="689610"/>
                  </a:cubicBezTo>
                  <a:cubicBezTo>
                    <a:pt x="430530" y="612140"/>
                    <a:pt x="524510" y="520700"/>
                    <a:pt x="596900" y="463550"/>
                  </a:cubicBezTo>
                  <a:cubicBezTo>
                    <a:pt x="651510" y="420370"/>
                    <a:pt x="701040" y="392430"/>
                    <a:pt x="755650" y="367030"/>
                  </a:cubicBezTo>
                  <a:cubicBezTo>
                    <a:pt x="807720" y="342900"/>
                    <a:pt x="857250" y="339090"/>
                    <a:pt x="914400" y="314960"/>
                  </a:cubicBezTo>
                  <a:cubicBezTo>
                    <a:pt x="986790" y="284480"/>
                    <a:pt x="1080770" y="223520"/>
                    <a:pt x="1153160" y="190500"/>
                  </a:cubicBezTo>
                  <a:cubicBezTo>
                    <a:pt x="1211580" y="165100"/>
                    <a:pt x="1249680" y="152400"/>
                    <a:pt x="1315720" y="132080"/>
                  </a:cubicBezTo>
                  <a:cubicBezTo>
                    <a:pt x="1412240" y="101600"/>
                    <a:pt x="1536700" y="53340"/>
                    <a:pt x="1684020" y="31750"/>
                  </a:cubicBezTo>
                  <a:cubicBezTo>
                    <a:pt x="1892300" y="2540"/>
                    <a:pt x="2242820" y="0"/>
                    <a:pt x="2454910" y="17780"/>
                  </a:cubicBezTo>
                  <a:cubicBezTo>
                    <a:pt x="2607310" y="30480"/>
                    <a:pt x="2740660" y="81280"/>
                    <a:pt x="2844800" y="91440"/>
                  </a:cubicBezTo>
                  <a:cubicBezTo>
                    <a:pt x="2912110" y="99060"/>
                    <a:pt x="2955290" y="101600"/>
                    <a:pt x="3013710" y="95250"/>
                  </a:cubicBezTo>
                  <a:cubicBezTo>
                    <a:pt x="3074670" y="88900"/>
                    <a:pt x="3152140" y="57150"/>
                    <a:pt x="3202940" y="52070"/>
                  </a:cubicBezTo>
                  <a:cubicBezTo>
                    <a:pt x="3237230" y="48260"/>
                    <a:pt x="3256280" y="48260"/>
                    <a:pt x="3289300" y="54610"/>
                  </a:cubicBezTo>
                  <a:cubicBezTo>
                    <a:pt x="3335020" y="63500"/>
                    <a:pt x="3426460" y="93980"/>
                    <a:pt x="3449320" y="114300"/>
                  </a:cubicBezTo>
                  <a:cubicBezTo>
                    <a:pt x="3458210" y="123190"/>
                    <a:pt x="3459480" y="130810"/>
                    <a:pt x="3460750" y="140970"/>
                  </a:cubicBezTo>
                  <a:cubicBezTo>
                    <a:pt x="3462020" y="152400"/>
                    <a:pt x="3458210" y="171450"/>
                    <a:pt x="3451860" y="181610"/>
                  </a:cubicBezTo>
                  <a:cubicBezTo>
                    <a:pt x="3446780" y="190500"/>
                    <a:pt x="3440430" y="196850"/>
                    <a:pt x="3431540" y="200660"/>
                  </a:cubicBezTo>
                  <a:cubicBezTo>
                    <a:pt x="3421380" y="207010"/>
                    <a:pt x="3389630" y="208280"/>
                    <a:pt x="3389630" y="2082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26168" y="2699747"/>
            <a:ext cx="2901899" cy="2901899"/>
          </a:xfrm>
          <a:custGeom>
            <a:avLst/>
            <a:gdLst/>
            <a:ahLst/>
            <a:cxnLst/>
            <a:rect l="l" t="t" r="r" b="b"/>
            <a:pathLst>
              <a:path w="2901899" h="2901899">
                <a:moveTo>
                  <a:pt x="0" y="0"/>
                </a:moveTo>
                <a:lnTo>
                  <a:pt x="2901899" y="0"/>
                </a:lnTo>
                <a:lnTo>
                  <a:pt x="2901899" y="2901899"/>
                </a:lnTo>
                <a:lnTo>
                  <a:pt x="0" y="290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55083" y="3028663"/>
            <a:ext cx="2244069" cy="22440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6445732" y="6057049"/>
            <a:ext cx="5602961" cy="266141"/>
          </a:xfrm>
          <a:custGeom>
            <a:avLst/>
            <a:gdLst/>
            <a:ahLst/>
            <a:cxnLst/>
            <a:rect l="l" t="t" r="r" b="b"/>
            <a:pathLst>
              <a:path w="5602961" h="266141">
                <a:moveTo>
                  <a:pt x="0" y="0"/>
                </a:moveTo>
                <a:lnTo>
                  <a:pt x="5602961" y="0"/>
                </a:lnTo>
                <a:lnTo>
                  <a:pt x="5602961" y="266141"/>
                </a:lnTo>
                <a:lnTo>
                  <a:pt x="0" y="26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9124" y="2805351"/>
            <a:ext cx="2796296" cy="2796296"/>
          </a:xfrm>
          <a:custGeom>
            <a:avLst/>
            <a:gdLst/>
            <a:ahLst/>
            <a:cxnLst/>
            <a:rect l="l" t="t" r="r" b="b"/>
            <a:pathLst>
              <a:path w="2796296" h="2796296">
                <a:moveTo>
                  <a:pt x="0" y="0"/>
                </a:moveTo>
                <a:lnTo>
                  <a:pt x="2796296" y="0"/>
                </a:lnTo>
                <a:lnTo>
                  <a:pt x="2796296" y="2796295"/>
                </a:lnTo>
                <a:lnTo>
                  <a:pt x="0" y="27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06070" y="3122296"/>
            <a:ext cx="2162405" cy="21624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65631" y="3465138"/>
            <a:ext cx="1443282" cy="1371118"/>
          </a:xfrm>
          <a:custGeom>
            <a:avLst/>
            <a:gdLst/>
            <a:ahLst/>
            <a:cxnLst/>
            <a:rect l="l" t="t" r="r" b="b"/>
            <a:pathLst>
              <a:path w="1443282" h="1371118">
                <a:moveTo>
                  <a:pt x="0" y="0"/>
                </a:moveTo>
                <a:lnTo>
                  <a:pt x="1443282" y="0"/>
                </a:lnTo>
                <a:lnTo>
                  <a:pt x="1443282" y="1371118"/>
                </a:lnTo>
                <a:lnTo>
                  <a:pt x="0" y="1371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20138" y="3621141"/>
            <a:ext cx="913960" cy="960799"/>
          </a:xfrm>
          <a:custGeom>
            <a:avLst/>
            <a:gdLst/>
            <a:ahLst/>
            <a:cxnLst/>
            <a:rect l="l" t="t" r="r" b="b"/>
            <a:pathLst>
              <a:path w="913960" h="960799">
                <a:moveTo>
                  <a:pt x="0" y="0"/>
                </a:moveTo>
                <a:lnTo>
                  <a:pt x="913960" y="0"/>
                </a:lnTo>
                <a:lnTo>
                  <a:pt x="913960" y="960799"/>
                </a:lnTo>
                <a:lnTo>
                  <a:pt x="0" y="960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1749" y="838200"/>
            <a:ext cx="12524502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E4D8D"/>
                </a:solidFill>
                <a:latin typeface="Poppins Ultra-Bold"/>
              </a:rPr>
              <a:t>Why autonomy is important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0695" y="5650031"/>
            <a:ext cx="3892847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individual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16811" y="5650031"/>
            <a:ext cx="4140923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60657" y="6554144"/>
            <a:ext cx="5032922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Increased job satisfaction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Increased productivity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Personal growth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Adaptability and Resilience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Increased confidence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2006" y="6554144"/>
            <a:ext cx="4710533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Improved collaboration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Increased productivity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Adaptability to change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Positive team dynamics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Better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01739" y="3723285"/>
            <a:ext cx="2965596" cy="2288574"/>
            <a:chOff x="0" y="0"/>
            <a:chExt cx="819481" cy="63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97920" y="3723285"/>
            <a:ext cx="2965596" cy="2288574"/>
            <a:chOff x="0" y="0"/>
            <a:chExt cx="819481" cy="63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99829" y="5156322"/>
            <a:ext cx="2965596" cy="2288574"/>
            <a:chOff x="0" y="0"/>
            <a:chExt cx="819481" cy="63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03648" y="5156322"/>
            <a:ext cx="2965596" cy="2288574"/>
            <a:chOff x="0" y="0"/>
            <a:chExt cx="819481" cy="63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05557" y="3723285"/>
            <a:ext cx="2965596" cy="2288574"/>
            <a:chOff x="0" y="0"/>
            <a:chExt cx="819481" cy="63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38970" y="1264237"/>
            <a:ext cx="989113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>
                <a:solidFill>
                  <a:srgbClr val="FFFFFF"/>
                </a:solidFill>
                <a:latin typeface="Poppins Bold"/>
              </a:rPr>
              <a:t>Top-down approach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8698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 dirty="0">
                <a:solidFill>
                  <a:srgbClr val="FFFFFF"/>
                </a:solidFill>
                <a:latin typeface="Aileron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52470" y="5175372"/>
            <a:ext cx="1864133" cy="2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964">
                <a:solidFill>
                  <a:srgbClr val="1C3879"/>
                </a:solidFill>
                <a:latin typeface="Aileron"/>
              </a:rPr>
              <a:t>Pros and Cons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44879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48651" y="5175372"/>
            <a:ext cx="1864133" cy="2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964" dirty="0">
                <a:solidFill>
                  <a:srgbClr val="1C3879"/>
                </a:solidFill>
                <a:latin typeface="Aileron"/>
              </a:rPr>
              <a:t>Definition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46789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1155" y="6656550"/>
            <a:ext cx="195582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dirty="0">
                <a:solidFill>
                  <a:srgbClr val="1C3879"/>
                </a:solidFill>
                <a:latin typeface="Aileron"/>
              </a:rPr>
              <a:t>Steps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50607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08532" y="6656550"/>
            <a:ext cx="195582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>
                <a:solidFill>
                  <a:srgbClr val="1C3879"/>
                </a:solidFill>
                <a:latin typeface="Aileron"/>
              </a:rPr>
              <a:t>When to use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52517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00707" y="5153025"/>
            <a:ext cx="157529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>
                <a:solidFill>
                  <a:srgbClr val="1C3879"/>
                </a:solidFill>
                <a:latin typeface="Aileron"/>
              </a:rPr>
              <a:t>Keywords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4FB9B18-EB10-F7FD-25F5-25618A623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640" y="4208734"/>
            <a:ext cx="1054154" cy="819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BED850-ED27-959F-11DB-B2EBDC813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300" y="5574512"/>
            <a:ext cx="1193861" cy="8445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41D9A1-9C17-21A3-E4D9-79DAC1D61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904" y="4110346"/>
            <a:ext cx="1231963" cy="9080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5AF733-7C1D-3656-370C-6B2CA7322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3017" y="5574512"/>
            <a:ext cx="1066855" cy="8191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C45D12B-1DAD-043F-E4A1-82A0AE73B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94599" y="4186550"/>
            <a:ext cx="1187511" cy="8318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224971-371F-681A-FE9B-AD1BF4FB6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8422" y="9178229"/>
            <a:ext cx="2051155" cy="425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2692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7448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57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73550" y="3024940"/>
            <a:ext cx="3643155" cy="36431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9766" y="3024940"/>
            <a:ext cx="3643155" cy="3643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1658" y="3024940"/>
            <a:ext cx="3643155" cy="36431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69901" y="3321298"/>
            <a:ext cx="3050451" cy="30504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93" r="-25093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618010" y="3321298"/>
            <a:ext cx="3050451" cy="30504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199" r="-2875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568920" y="3321298"/>
            <a:ext cx="3050451" cy="30504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5110" r="-15110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5400000">
            <a:off x="4544304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0" y="0"/>
                </a:lnTo>
                <a:lnTo>
                  <a:pt x="4229840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9412003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1" y="0"/>
                </a:lnTo>
                <a:lnTo>
                  <a:pt x="4229841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26500" y="828675"/>
            <a:ext cx="10234999" cy="128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  <a:spcBef>
                <a:spcPct val="0"/>
              </a:spcBef>
            </a:pPr>
            <a:r>
              <a:rPr lang="en-US" sz="7151">
                <a:solidFill>
                  <a:srgbClr val="0E4D8D"/>
                </a:solidFill>
                <a:latin typeface="Poppins Ultra-Bold"/>
              </a:rPr>
              <a:t>Keywords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668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OWNERSHIP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53530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ACCOUNTABILITY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69766" y="7189735"/>
            <a:ext cx="4011283" cy="87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BOUNDARIES AND CONSTRAINTS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01739" y="3723285"/>
            <a:ext cx="2965596" cy="2288574"/>
            <a:chOff x="0" y="0"/>
            <a:chExt cx="819481" cy="63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97920" y="3723285"/>
            <a:ext cx="2965596" cy="2288574"/>
            <a:chOff x="0" y="0"/>
            <a:chExt cx="819481" cy="63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99829" y="5156322"/>
            <a:ext cx="2965596" cy="2288574"/>
            <a:chOff x="0" y="0"/>
            <a:chExt cx="819481" cy="63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03648" y="5156322"/>
            <a:ext cx="2965596" cy="2288574"/>
            <a:chOff x="0" y="0"/>
            <a:chExt cx="819481" cy="63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05557" y="3723285"/>
            <a:ext cx="2965596" cy="2288574"/>
            <a:chOff x="0" y="0"/>
            <a:chExt cx="819481" cy="63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80718" y="1264237"/>
            <a:ext cx="12085223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>
                <a:solidFill>
                  <a:srgbClr val="FFFFFF"/>
                </a:solidFill>
                <a:latin typeface="Poppins Bold"/>
              </a:rPr>
              <a:t>Smart Question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8698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44879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48651" y="5162550"/>
            <a:ext cx="1864133" cy="53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964">
                <a:solidFill>
                  <a:srgbClr val="1C3879"/>
                </a:solidFill>
                <a:latin typeface="Aileron"/>
              </a:rPr>
              <a:t>What makes a smart question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46789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25881" y="5162550"/>
            <a:ext cx="2117311" cy="2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Why it’s important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50607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508532" y="6532725"/>
            <a:ext cx="1955827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When to avoid asking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2517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00707" y="5162550"/>
            <a:ext cx="1575297" cy="2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Keywords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01155" y="6656550"/>
            <a:ext cx="1955827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>
                <a:solidFill>
                  <a:srgbClr val="1C3879"/>
                </a:solidFill>
                <a:latin typeface="Aileron"/>
              </a:rPr>
              <a:t>Steps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81218F2-99BF-C982-72EE-5851EDE8C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640" y="4159591"/>
            <a:ext cx="1054154" cy="819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33499FE-1709-766B-C776-5BB8CDC6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056" y="5634177"/>
            <a:ext cx="1193861" cy="8445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651AA11-92DD-2CE4-00E3-E960DC751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904" y="4110346"/>
            <a:ext cx="1231963" cy="9080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A606A3D-ECCF-1571-1401-1C1B729C9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017" y="5574512"/>
            <a:ext cx="1066855" cy="81919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D57393B-642C-1D96-E0C4-751800ADA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4599" y="4186550"/>
            <a:ext cx="1187511" cy="8318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9ABDC5-C308-F3CA-CA5C-747EA16B0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422" y="9178229"/>
            <a:ext cx="2051155" cy="4254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7532" y="3190357"/>
            <a:ext cx="1637958" cy="16379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7532" y="5169131"/>
            <a:ext cx="1637958" cy="16379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7532" y="7149989"/>
            <a:ext cx="1637958" cy="16379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1541" y="4009336"/>
            <a:ext cx="1637958" cy="16379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01541" y="6148224"/>
            <a:ext cx="1637958" cy="16379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21276" y="5527278"/>
            <a:ext cx="1027814" cy="923748"/>
          </a:xfrm>
          <a:custGeom>
            <a:avLst/>
            <a:gdLst/>
            <a:ahLst/>
            <a:cxnLst/>
            <a:rect l="l" t="t" r="r" b="b"/>
            <a:pathLst>
              <a:path w="1027814" h="923748">
                <a:moveTo>
                  <a:pt x="0" y="0"/>
                </a:moveTo>
                <a:lnTo>
                  <a:pt x="1027814" y="0"/>
                </a:lnTo>
                <a:lnTo>
                  <a:pt x="1027814" y="923748"/>
                </a:lnTo>
                <a:lnTo>
                  <a:pt x="0" y="92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0625" y="7615285"/>
            <a:ext cx="1111772" cy="707365"/>
          </a:xfrm>
          <a:custGeom>
            <a:avLst/>
            <a:gdLst/>
            <a:ahLst/>
            <a:cxnLst/>
            <a:rect l="l" t="t" r="r" b="b"/>
            <a:pathLst>
              <a:path w="1111772" h="707365">
                <a:moveTo>
                  <a:pt x="0" y="0"/>
                </a:moveTo>
                <a:lnTo>
                  <a:pt x="1111772" y="0"/>
                </a:lnTo>
                <a:lnTo>
                  <a:pt x="1111772" y="707365"/>
                </a:lnTo>
                <a:lnTo>
                  <a:pt x="0" y="70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57164" y="4432951"/>
            <a:ext cx="926711" cy="923236"/>
          </a:xfrm>
          <a:custGeom>
            <a:avLst/>
            <a:gdLst/>
            <a:ahLst/>
            <a:cxnLst/>
            <a:rect l="l" t="t" r="r" b="b"/>
            <a:pathLst>
              <a:path w="926711" h="923236">
                <a:moveTo>
                  <a:pt x="0" y="0"/>
                </a:moveTo>
                <a:lnTo>
                  <a:pt x="926711" y="0"/>
                </a:lnTo>
                <a:lnTo>
                  <a:pt x="926711" y="923236"/>
                </a:lnTo>
                <a:lnTo>
                  <a:pt x="0" y="92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57164" y="6482685"/>
            <a:ext cx="969035" cy="969035"/>
          </a:xfrm>
          <a:custGeom>
            <a:avLst/>
            <a:gdLst/>
            <a:ahLst/>
            <a:cxnLst/>
            <a:rect l="l" t="t" r="r" b="b"/>
            <a:pathLst>
              <a:path w="969035" h="969035">
                <a:moveTo>
                  <a:pt x="0" y="0"/>
                </a:moveTo>
                <a:lnTo>
                  <a:pt x="969035" y="0"/>
                </a:lnTo>
                <a:lnTo>
                  <a:pt x="969035" y="969035"/>
                </a:lnTo>
                <a:lnTo>
                  <a:pt x="0" y="969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946097" y="3543673"/>
            <a:ext cx="578172" cy="891210"/>
          </a:xfrm>
          <a:custGeom>
            <a:avLst/>
            <a:gdLst/>
            <a:ahLst/>
            <a:cxnLst/>
            <a:rect l="l" t="t" r="r" b="b"/>
            <a:pathLst>
              <a:path w="578172" h="891210">
                <a:moveTo>
                  <a:pt x="0" y="0"/>
                </a:moveTo>
                <a:lnTo>
                  <a:pt x="578172" y="0"/>
                </a:lnTo>
                <a:lnTo>
                  <a:pt x="578172" y="891209"/>
                </a:lnTo>
                <a:lnTo>
                  <a:pt x="0" y="891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06111" y="958840"/>
            <a:ext cx="15875778" cy="120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E4D8D"/>
                </a:solidFill>
                <a:latin typeface="Poppins Ultra-Bold"/>
              </a:rPr>
              <a:t>What makes a smart question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93496" y="3364781"/>
            <a:ext cx="4194791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Open-endedness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8302" y="3941652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Not a Yes/No question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Invite detailed and informative responses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93496" y="5292310"/>
            <a:ext cx="5318950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Clarity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28302" y="5869182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Clearly articulated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Easy to understand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28302" y="7219839"/>
            <a:ext cx="4159986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Comprehensiveness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63107" y="7796711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Provide all the needed context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Specific, lean and simple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91924" y="4133422"/>
            <a:ext cx="5016257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Non-triviality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26729" y="4710294"/>
            <a:ext cx="5889721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The answer not readily obvious or easily found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Requires the expertise of the person being asked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91924" y="6217571"/>
            <a:ext cx="5886426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Critical thinking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10974" y="6795449"/>
            <a:ext cx="5889721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Demonstrate critical thinking</a:t>
            </a:r>
          </a:p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Prompt the person being asked to delve deeper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Make the question genuinely worth answering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01264" y="3064538"/>
            <a:ext cx="6815694" cy="6193762"/>
          </a:xfrm>
          <a:custGeom>
            <a:avLst/>
            <a:gdLst/>
            <a:ahLst/>
            <a:cxnLst/>
            <a:rect l="l" t="t" r="r" b="b"/>
            <a:pathLst>
              <a:path w="6815694" h="6193762">
                <a:moveTo>
                  <a:pt x="0" y="0"/>
                </a:moveTo>
                <a:lnTo>
                  <a:pt x="6815694" y="0"/>
                </a:lnTo>
                <a:lnTo>
                  <a:pt x="6815694" y="6193762"/>
                </a:lnTo>
                <a:lnTo>
                  <a:pt x="0" y="6193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73851" y="5145902"/>
            <a:ext cx="2012889" cy="2012889"/>
          </a:xfrm>
          <a:custGeom>
            <a:avLst/>
            <a:gdLst/>
            <a:ahLst/>
            <a:cxnLst/>
            <a:rect l="l" t="t" r="r" b="b"/>
            <a:pathLst>
              <a:path w="2012889" h="2012889">
                <a:moveTo>
                  <a:pt x="0" y="0"/>
                </a:moveTo>
                <a:lnTo>
                  <a:pt x="2012889" y="0"/>
                </a:lnTo>
                <a:lnTo>
                  <a:pt x="2012889" y="2012889"/>
                </a:lnTo>
                <a:lnTo>
                  <a:pt x="0" y="201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02874" y="5265815"/>
            <a:ext cx="1773064" cy="1773064"/>
          </a:xfrm>
          <a:custGeom>
            <a:avLst/>
            <a:gdLst/>
            <a:ahLst/>
            <a:cxnLst/>
            <a:rect l="l" t="t" r="r" b="b"/>
            <a:pathLst>
              <a:path w="1773064" h="1773064">
                <a:moveTo>
                  <a:pt x="0" y="0"/>
                </a:moveTo>
                <a:lnTo>
                  <a:pt x="1773064" y="0"/>
                </a:lnTo>
                <a:lnTo>
                  <a:pt x="1773064" y="1773064"/>
                </a:lnTo>
                <a:lnTo>
                  <a:pt x="0" y="1773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11447" y="5632661"/>
            <a:ext cx="1039371" cy="1039371"/>
          </a:xfrm>
          <a:custGeom>
            <a:avLst/>
            <a:gdLst/>
            <a:ahLst/>
            <a:cxnLst/>
            <a:rect l="l" t="t" r="r" b="b"/>
            <a:pathLst>
              <a:path w="1039371" h="1039371">
                <a:moveTo>
                  <a:pt x="0" y="0"/>
                </a:moveTo>
                <a:lnTo>
                  <a:pt x="1039370" y="0"/>
                </a:lnTo>
                <a:lnTo>
                  <a:pt x="1039370" y="1039371"/>
                </a:lnTo>
                <a:lnTo>
                  <a:pt x="0" y="1039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0963" y="1009650"/>
            <a:ext cx="12516296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 spc="-179">
                <a:solidFill>
                  <a:srgbClr val="0E4D8D"/>
                </a:solidFill>
                <a:latin typeface="Poppins Bold"/>
              </a:rPr>
              <a:t>Steps of asking a smart question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70879" y="3557223"/>
            <a:ext cx="332202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70879" y="8338636"/>
            <a:ext cx="5148013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Discuss/ask more if necessary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5982" y="3557223"/>
            <a:ext cx="426020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Prepare related knowledge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911" y="8338636"/>
            <a:ext cx="562727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Actively  make use of the answer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17008" y="5969283"/>
            <a:ext cx="4312502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Listen actively &amp; take notes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489" y="5947930"/>
            <a:ext cx="484272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000000"/>
                </a:solidFill>
                <a:latin typeface="Poppins Bold"/>
              </a:rPr>
              <a:t>Get feedback &amp; show gratitude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19672" y="3433853"/>
            <a:ext cx="19099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0163" y="3433853"/>
            <a:ext cx="29011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1194" y="5745494"/>
            <a:ext cx="30738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7686" y="8105775"/>
            <a:ext cx="34389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070" y="8105775"/>
            <a:ext cx="33020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97029" y="5736422"/>
            <a:ext cx="32365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26168" y="2699747"/>
            <a:ext cx="2901899" cy="2901899"/>
          </a:xfrm>
          <a:custGeom>
            <a:avLst/>
            <a:gdLst/>
            <a:ahLst/>
            <a:cxnLst/>
            <a:rect l="l" t="t" r="r" b="b"/>
            <a:pathLst>
              <a:path w="2901899" h="2901899">
                <a:moveTo>
                  <a:pt x="0" y="0"/>
                </a:moveTo>
                <a:lnTo>
                  <a:pt x="2901899" y="0"/>
                </a:lnTo>
                <a:lnTo>
                  <a:pt x="2901899" y="2901899"/>
                </a:lnTo>
                <a:lnTo>
                  <a:pt x="0" y="290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55083" y="3028663"/>
            <a:ext cx="2244069" cy="22440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6445732" y="6057049"/>
            <a:ext cx="5602961" cy="266141"/>
          </a:xfrm>
          <a:custGeom>
            <a:avLst/>
            <a:gdLst/>
            <a:ahLst/>
            <a:cxnLst/>
            <a:rect l="l" t="t" r="r" b="b"/>
            <a:pathLst>
              <a:path w="5602961" h="266141">
                <a:moveTo>
                  <a:pt x="0" y="0"/>
                </a:moveTo>
                <a:lnTo>
                  <a:pt x="5602961" y="0"/>
                </a:lnTo>
                <a:lnTo>
                  <a:pt x="5602961" y="266141"/>
                </a:lnTo>
                <a:lnTo>
                  <a:pt x="0" y="26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9124" y="2805351"/>
            <a:ext cx="2796296" cy="2796296"/>
          </a:xfrm>
          <a:custGeom>
            <a:avLst/>
            <a:gdLst/>
            <a:ahLst/>
            <a:cxnLst/>
            <a:rect l="l" t="t" r="r" b="b"/>
            <a:pathLst>
              <a:path w="2796296" h="2796296">
                <a:moveTo>
                  <a:pt x="0" y="0"/>
                </a:moveTo>
                <a:lnTo>
                  <a:pt x="2796296" y="0"/>
                </a:lnTo>
                <a:lnTo>
                  <a:pt x="2796296" y="2796295"/>
                </a:lnTo>
                <a:lnTo>
                  <a:pt x="0" y="27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06070" y="3122296"/>
            <a:ext cx="2162405" cy="21624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65631" y="3465138"/>
            <a:ext cx="1443282" cy="1371118"/>
          </a:xfrm>
          <a:custGeom>
            <a:avLst/>
            <a:gdLst/>
            <a:ahLst/>
            <a:cxnLst/>
            <a:rect l="l" t="t" r="r" b="b"/>
            <a:pathLst>
              <a:path w="1443282" h="1371118">
                <a:moveTo>
                  <a:pt x="0" y="0"/>
                </a:moveTo>
                <a:lnTo>
                  <a:pt x="1443282" y="0"/>
                </a:lnTo>
                <a:lnTo>
                  <a:pt x="1443282" y="1371118"/>
                </a:lnTo>
                <a:lnTo>
                  <a:pt x="0" y="1371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20138" y="3621141"/>
            <a:ext cx="913960" cy="960799"/>
          </a:xfrm>
          <a:custGeom>
            <a:avLst/>
            <a:gdLst/>
            <a:ahLst/>
            <a:cxnLst/>
            <a:rect l="l" t="t" r="r" b="b"/>
            <a:pathLst>
              <a:path w="913960" h="960799">
                <a:moveTo>
                  <a:pt x="0" y="0"/>
                </a:moveTo>
                <a:lnTo>
                  <a:pt x="913960" y="0"/>
                </a:lnTo>
                <a:lnTo>
                  <a:pt x="913960" y="960799"/>
                </a:lnTo>
                <a:lnTo>
                  <a:pt x="0" y="960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60657" y="838200"/>
            <a:ext cx="14377551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E4D8D"/>
                </a:solidFill>
                <a:latin typeface="Poppins Ultra-Bold"/>
              </a:rPr>
              <a:t>Why smart question is important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0695" y="5650031"/>
            <a:ext cx="3892847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individual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16811" y="5650031"/>
            <a:ext cx="4140923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For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60657" y="6496994"/>
            <a:ext cx="5032922" cy="236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Problem solving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Clarity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Poppins Bold"/>
              </a:rPr>
              <a:t>Learning and Growth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Innovation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2006" y="6496994"/>
            <a:ext cx="4710533" cy="236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 Medium"/>
              </a:rPr>
              <a:t>Efficiency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 dirty="0">
                <a:solidFill>
                  <a:srgbClr val="004AAD"/>
                </a:solidFill>
                <a:latin typeface="Poppins Bold"/>
              </a:rPr>
              <a:t>Team engagement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 Medium"/>
              </a:rPr>
              <a:t>Building trust</a:t>
            </a:r>
          </a:p>
          <a:p>
            <a:pPr marL="539749" lvl="1" indent="-269875">
              <a:lnSpc>
                <a:spcPts val="4749"/>
              </a:lnSpc>
              <a:buFont typeface="Arial"/>
              <a:buChar char="•"/>
            </a:pPr>
            <a:r>
              <a:rPr lang="en-US" sz="2499" dirty="0">
                <a:solidFill>
                  <a:srgbClr val="004AAD"/>
                </a:solidFill>
                <a:latin typeface="Poppins Bold"/>
              </a:rPr>
              <a:t>Effective communication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67" y="4733040"/>
            <a:ext cx="11010087" cy="642320"/>
            <a:chOff x="0" y="0"/>
            <a:chExt cx="6966156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66156" cy="406400"/>
            </a:xfrm>
            <a:custGeom>
              <a:avLst/>
              <a:gdLst/>
              <a:ahLst/>
              <a:cxnLst/>
              <a:rect l="l" t="t" r="r" b="b"/>
              <a:pathLst>
                <a:path w="6966156" h="406400">
                  <a:moveTo>
                    <a:pt x="6762956" y="0"/>
                  </a:moveTo>
                  <a:cubicBezTo>
                    <a:pt x="6875180" y="0"/>
                    <a:pt x="6966156" y="90976"/>
                    <a:pt x="6966156" y="203200"/>
                  </a:cubicBezTo>
                  <a:cubicBezTo>
                    <a:pt x="6966156" y="315424"/>
                    <a:pt x="6875180" y="406400"/>
                    <a:pt x="67629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96615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6267" y="5845670"/>
            <a:ext cx="11010087" cy="642320"/>
            <a:chOff x="0" y="0"/>
            <a:chExt cx="696615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66156" cy="406400"/>
            </a:xfrm>
            <a:custGeom>
              <a:avLst/>
              <a:gdLst/>
              <a:ahLst/>
              <a:cxnLst/>
              <a:rect l="l" t="t" r="r" b="b"/>
              <a:pathLst>
                <a:path w="6966156" h="406400">
                  <a:moveTo>
                    <a:pt x="6762956" y="0"/>
                  </a:moveTo>
                  <a:cubicBezTo>
                    <a:pt x="6875180" y="0"/>
                    <a:pt x="6966156" y="90976"/>
                    <a:pt x="6966156" y="203200"/>
                  </a:cubicBezTo>
                  <a:cubicBezTo>
                    <a:pt x="6966156" y="315424"/>
                    <a:pt x="6875180" y="406400"/>
                    <a:pt x="67629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96615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6267" y="6910681"/>
            <a:ext cx="11010087" cy="642320"/>
            <a:chOff x="0" y="0"/>
            <a:chExt cx="696615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66156" cy="406400"/>
            </a:xfrm>
            <a:custGeom>
              <a:avLst/>
              <a:gdLst/>
              <a:ahLst/>
              <a:cxnLst/>
              <a:rect l="l" t="t" r="r" b="b"/>
              <a:pathLst>
                <a:path w="6966156" h="406400">
                  <a:moveTo>
                    <a:pt x="6762956" y="0"/>
                  </a:moveTo>
                  <a:cubicBezTo>
                    <a:pt x="6875180" y="0"/>
                    <a:pt x="6966156" y="90976"/>
                    <a:pt x="6966156" y="203200"/>
                  </a:cubicBezTo>
                  <a:cubicBezTo>
                    <a:pt x="6966156" y="315424"/>
                    <a:pt x="6875180" y="406400"/>
                    <a:pt x="67629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96615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6267" y="8021778"/>
            <a:ext cx="11010087" cy="642320"/>
            <a:chOff x="0" y="0"/>
            <a:chExt cx="696615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66156" cy="406400"/>
            </a:xfrm>
            <a:custGeom>
              <a:avLst/>
              <a:gdLst/>
              <a:ahLst/>
              <a:cxnLst/>
              <a:rect l="l" t="t" r="r" b="b"/>
              <a:pathLst>
                <a:path w="6966156" h="406400">
                  <a:moveTo>
                    <a:pt x="6762956" y="0"/>
                  </a:moveTo>
                  <a:cubicBezTo>
                    <a:pt x="6875180" y="0"/>
                    <a:pt x="6966156" y="90976"/>
                    <a:pt x="6966156" y="203200"/>
                  </a:cubicBezTo>
                  <a:cubicBezTo>
                    <a:pt x="6966156" y="315424"/>
                    <a:pt x="6875180" y="406400"/>
                    <a:pt x="67629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96615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8200"/>
            <a:ext cx="10342461" cy="248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E4D8D"/>
                </a:solidFill>
                <a:latin typeface="Poppins Bold"/>
              </a:rPr>
              <a:t>When to avoid asking questions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3376" y="6954227"/>
            <a:ext cx="9501972" cy="48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 Semi-Bold"/>
              </a:rPr>
              <a:t>Inappropriate settings (someone else speaking, ...)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3376" y="4757532"/>
            <a:ext cx="6746488" cy="50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Poppins Semi-Bold"/>
              </a:rPr>
              <a:t>When the person is busy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33376" y="5865407"/>
            <a:ext cx="5847369" cy="48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 Semi-Bold"/>
              </a:rPr>
              <a:t>Haven’t researched 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33376" y="8081313"/>
            <a:ext cx="4775545" cy="48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4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Poppins Semi-Bold"/>
              </a:rPr>
              <a:t>Related topic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47202" y="4582789"/>
            <a:ext cx="942822" cy="942822"/>
          </a:xfrm>
          <a:custGeom>
            <a:avLst/>
            <a:gdLst/>
            <a:ahLst/>
            <a:cxnLst/>
            <a:rect l="l" t="t" r="r" b="b"/>
            <a:pathLst>
              <a:path w="942822" h="942822">
                <a:moveTo>
                  <a:pt x="0" y="0"/>
                </a:moveTo>
                <a:lnTo>
                  <a:pt x="942822" y="0"/>
                </a:lnTo>
                <a:lnTo>
                  <a:pt x="942822" y="942822"/>
                </a:lnTo>
                <a:lnTo>
                  <a:pt x="0" y="9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700" y="6761332"/>
            <a:ext cx="942822" cy="942822"/>
          </a:xfrm>
          <a:custGeom>
            <a:avLst/>
            <a:gdLst/>
            <a:ahLst/>
            <a:cxnLst/>
            <a:rect l="l" t="t" r="r" b="b"/>
            <a:pathLst>
              <a:path w="942822" h="942822">
                <a:moveTo>
                  <a:pt x="0" y="0"/>
                </a:moveTo>
                <a:lnTo>
                  <a:pt x="942822" y="0"/>
                </a:lnTo>
                <a:lnTo>
                  <a:pt x="942822" y="942822"/>
                </a:lnTo>
                <a:lnTo>
                  <a:pt x="0" y="9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7871527"/>
            <a:ext cx="942822" cy="942822"/>
          </a:xfrm>
          <a:custGeom>
            <a:avLst/>
            <a:gdLst/>
            <a:ahLst/>
            <a:cxnLst/>
            <a:rect l="l" t="t" r="r" b="b"/>
            <a:pathLst>
              <a:path w="942822" h="942822">
                <a:moveTo>
                  <a:pt x="0" y="0"/>
                </a:moveTo>
                <a:lnTo>
                  <a:pt x="942822" y="0"/>
                </a:lnTo>
                <a:lnTo>
                  <a:pt x="942822" y="942821"/>
                </a:lnTo>
                <a:lnTo>
                  <a:pt x="0" y="94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5695419"/>
            <a:ext cx="942822" cy="942822"/>
          </a:xfrm>
          <a:custGeom>
            <a:avLst/>
            <a:gdLst/>
            <a:ahLst/>
            <a:cxnLst/>
            <a:rect l="l" t="t" r="r" b="b"/>
            <a:pathLst>
              <a:path w="942822" h="942822">
                <a:moveTo>
                  <a:pt x="0" y="0"/>
                </a:moveTo>
                <a:lnTo>
                  <a:pt x="942822" y="0"/>
                </a:lnTo>
                <a:lnTo>
                  <a:pt x="942822" y="942822"/>
                </a:lnTo>
                <a:lnTo>
                  <a:pt x="0" y="9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19752" y="4641094"/>
            <a:ext cx="197722" cy="73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8447" y="5749197"/>
            <a:ext cx="300331" cy="73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1009" y="6828337"/>
            <a:ext cx="318203" cy="73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Poppins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110" y="7933282"/>
            <a:ext cx="356002" cy="73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  <a:spcBef>
                <a:spcPct val="0"/>
              </a:spcBef>
            </a:pPr>
            <a:r>
              <a:rPr lang="en-US" sz="4140">
                <a:solidFill>
                  <a:srgbClr val="FFFFFF"/>
                </a:solidFill>
                <a:latin typeface="Poppins Bold"/>
              </a:rPr>
              <a:t>4</a:t>
            </a:r>
          </a:p>
        </p:txBody>
      </p:sp>
      <p:sp>
        <p:nvSpPr>
          <p:cNvPr id="28" name="Freeform 28"/>
          <p:cNvSpPr/>
          <p:nvPr/>
        </p:nvSpPr>
        <p:spPr>
          <a:xfrm rot="-9053692">
            <a:off x="11531906" y="634179"/>
            <a:ext cx="9431961" cy="1612008"/>
          </a:xfrm>
          <a:custGeom>
            <a:avLst/>
            <a:gdLst/>
            <a:ahLst/>
            <a:cxnLst/>
            <a:rect l="l" t="t" r="r" b="b"/>
            <a:pathLst>
              <a:path w="9431961" h="1612008">
                <a:moveTo>
                  <a:pt x="0" y="0"/>
                </a:moveTo>
                <a:lnTo>
                  <a:pt x="9431961" y="0"/>
                </a:lnTo>
                <a:lnTo>
                  <a:pt x="9431961" y="1612008"/>
                </a:lnTo>
                <a:lnTo>
                  <a:pt x="0" y="1612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2692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7448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57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73550" y="3024940"/>
            <a:ext cx="3643155" cy="36431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9766" y="3024940"/>
            <a:ext cx="3643155" cy="3643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1658" y="3024940"/>
            <a:ext cx="3643155" cy="36431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69901" y="3321298"/>
            <a:ext cx="3050451" cy="30504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499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618010" y="3321298"/>
            <a:ext cx="3050451" cy="30504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568920" y="3321298"/>
            <a:ext cx="3050451" cy="30504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r="-24999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5400000">
            <a:off x="4544304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0" y="0"/>
                </a:lnTo>
                <a:lnTo>
                  <a:pt x="4229840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9412003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1" y="0"/>
                </a:lnTo>
                <a:lnTo>
                  <a:pt x="4229841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26500" y="828675"/>
            <a:ext cx="10234999" cy="128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  <a:spcBef>
                <a:spcPct val="0"/>
              </a:spcBef>
            </a:pPr>
            <a:r>
              <a:rPr lang="en-US" sz="7151">
                <a:solidFill>
                  <a:srgbClr val="0E4D8D"/>
                </a:solidFill>
                <a:latin typeface="Poppins Ultra-Bold"/>
              </a:rPr>
              <a:t>Keywords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668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PREPARE BEFORE ASK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759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OPEN-ENDEDNESS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85702" y="7408545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COMPREHENSIVENESS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170" y="-1131672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99880">
            <a:off x="3806306" y="-2275657"/>
            <a:ext cx="14801958" cy="6050300"/>
          </a:xfrm>
          <a:custGeom>
            <a:avLst/>
            <a:gdLst/>
            <a:ahLst/>
            <a:cxnLst/>
            <a:rect l="l" t="t" r="r" b="b"/>
            <a:pathLst>
              <a:path w="14801958" h="6050300">
                <a:moveTo>
                  <a:pt x="0" y="0"/>
                </a:moveTo>
                <a:lnTo>
                  <a:pt x="14801958" y="0"/>
                </a:lnTo>
                <a:lnTo>
                  <a:pt x="14801958" y="6050301"/>
                </a:lnTo>
                <a:lnTo>
                  <a:pt x="0" y="605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25157" y="3705233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1C3879"/>
                </a:solidFill>
                <a:latin typeface="Alata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1193" y="5167490"/>
            <a:ext cx="5329863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C3879"/>
                </a:solidFill>
                <a:latin typeface="Aileron Thin"/>
              </a:rPr>
              <a:t>I really appreciate your 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069" y="8906263"/>
            <a:ext cx="532986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1C3879"/>
                </a:solidFill>
                <a:latin typeface="Aileron"/>
              </a:rPr>
              <a:t>Khuat Bao Nguyen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E01367-609E-F4D4-7833-6C43AAD25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195" y="8949429"/>
            <a:ext cx="2095608" cy="527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1363" y="1036123"/>
            <a:ext cx="15014995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E4D8D"/>
                </a:solidFill>
                <a:latin typeface="Poppins Bold"/>
              </a:rPr>
              <a:t>What is top-down approach?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51363" y="3565314"/>
            <a:ext cx="838519" cy="8385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1363" y="5659595"/>
            <a:ext cx="838519" cy="8385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1363" y="7753877"/>
            <a:ext cx="838519" cy="8385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lata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35082" y="3568648"/>
            <a:ext cx="88334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Broad-to-detailed 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35082" y="5662930"/>
            <a:ext cx="8289183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Understand the big picture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35082" y="7757212"/>
            <a:ext cx="88334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 Medium"/>
              </a:rPr>
              <a:t>Focus on crucial components</a:t>
            </a:r>
          </a:p>
        </p:txBody>
      </p:sp>
      <p:sp>
        <p:nvSpPr>
          <p:cNvPr id="16" name="Freeform 16"/>
          <p:cNvSpPr/>
          <p:nvPr/>
        </p:nvSpPr>
        <p:spPr>
          <a:xfrm rot="-1173470">
            <a:off x="9535741" y="6861933"/>
            <a:ext cx="11488238" cy="4695817"/>
          </a:xfrm>
          <a:custGeom>
            <a:avLst/>
            <a:gdLst/>
            <a:ahLst/>
            <a:cxnLst/>
            <a:rect l="l" t="t" r="r" b="b"/>
            <a:pathLst>
              <a:path w="11488238" h="4695817">
                <a:moveTo>
                  <a:pt x="0" y="0"/>
                </a:moveTo>
                <a:lnTo>
                  <a:pt x="11488238" y="0"/>
                </a:lnTo>
                <a:lnTo>
                  <a:pt x="11488238" y="4695817"/>
                </a:lnTo>
                <a:lnTo>
                  <a:pt x="0" y="4695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7532" y="3190357"/>
            <a:ext cx="1637958" cy="16379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7532" y="5169131"/>
            <a:ext cx="1637958" cy="16379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7532" y="7149989"/>
            <a:ext cx="1637958" cy="16379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1541" y="4009336"/>
            <a:ext cx="1637958" cy="16379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01541" y="6148224"/>
            <a:ext cx="1637958" cy="163795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21276" y="5527278"/>
            <a:ext cx="1027814" cy="923748"/>
          </a:xfrm>
          <a:custGeom>
            <a:avLst/>
            <a:gdLst/>
            <a:ahLst/>
            <a:cxnLst/>
            <a:rect l="l" t="t" r="r" b="b"/>
            <a:pathLst>
              <a:path w="1027814" h="923748">
                <a:moveTo>
                  <a:pt x="0" y="0"/>
                </a:moveTo>
                <a:lnTo>
                  <a:pt x="1027814" y="0"/>
                </a:lnTo>
                <a:lnTo>
                  <a:pt x="1027814" y="923748"/>
                </a:lnTo>
                <a:lnTo>
                  <a:pt x="0" y="92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50625" y="7615285"/>
            <a:ext cx="1111772" cy="707365"/>
          </a:xfrm>
          <a:custGeom>
            <a:avLst/>
            <a:gdLst/>
            <a:ahLst/>
            <a:cxnLst/>
            <a:rect l="l" t="t" r="r" b="b"/>
            <a:pathLst>
              <a:path w="1111772" h="707365">
                <a:moveTo>
                  <a:pt x="0" y="0"/>
                </a:moveTo>
                <a:lnTo>
                  <a:pt x="1111772" y="0"/>
                </a:lnTo>
                <a:lnTo>
                  <a:pt x="1111772" y="707365"/>
                </a:lnTo>
                <a:lnTo>
                  <a:pt x="0" y="70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57164" y="4432951"/>
            <a:ext cx="926711" cy="923236"/>
          </a:xfrm>
          <a:custGeom>
            <a:avLst/>
            <a:gdLst/>
            <a:ahLst/>
            <a:cxnLst/>
            <a:rect l="l" t="t" r="r" b="b"/>
            <a:pathLst>
              <a:path w="926711" h="923236">
                <a:moveTo>
                  <a:pt x="0" y="0"/>
                </a:moveTo>
                <a:lnTo>
                  <a:pt x="926711" y="0"/>
                </a:lnTo>
                <a:lnTo>
                  <a:pt x="926711" y="923236"/>
                </a:lnTo>
                <a:lnTo>
                  <a:pt x="0" y="923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57164" y="6482685"/>
            <a:ext cx="969035" cy="969035"/>
          </a:xfrm>
          <a:custGeom>
            <a:avLst/>
            <a:gdLst/>
            <a:ahLst/>
            <a:cxnLst/>
            <a:rect l="l" t="t" r="r" b="b"/>
            <a:pathLst>
              <a:path w="969035" h="969035">
                <a:moveTo>
                  <a:pt x="0" y="0"/>
                </a:moveTo>
                <a:lnTo>
                  <a:pt x="969035" y="0"/>
                </a:lnTo>
                <a:lnTo>
                  <a:pt x="969035" y="969035"/>
                </a:lnTo>
                <a:lnTo>
                  <a:pt x="0" y="969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946097" y="3543673"/>
            <a:ext cx="578172" cy="891210"/>
          </a:xfrm>
          <a:custGeom>
            <a:avLst/>
            <a:gdLst/>
            <a:ahLst/>
            <a:cxnLst/>
            <a:rect l="l" t="t" r="r" b="b"/>
            <a:pathLst>
              <a:path w="578172" h="891210">
                <a:moveTo>
                  <a:pt x="0" y="0"/>
                </a:moveTo>
                <a:lnTo>
                  <a:pt x="578172" y="0"/>
                </a:lnTo>
                <a:lnTo>
                  <a:pt x="578172" y="891209"/>
                </a:lnTo>
                <a:lnTo>
                  <a:pt x="0" y="891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06111" y="838200"/>
            <a:ext cx="15875778" cy="120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E4D8D"/>
                </a:solidFill>
                <a:latin typeface="Poppins Ultra-Bold"/>
              </a:rPr>
              <a:t>Steps of top-down approach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93496" y="3364781"/>
            <a:ext cx="4194791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Define the problem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8302" y="3941652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Clearly understand what the main goal is</a:t>
            </a:r>
          </a:p>
          <a:p>
            <a:pPr marL="345439" lvl="1" indent="-172720" algn="just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Define the principles/requirements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93496" y="5292310"/>
            <a:ext cx="5318950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Identify main components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28302" y="5869182"/>
            <a:ext cx="53974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Break down the goal into major components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Can use 5W1H method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28302" y="7219839"/>
            <a:ext cx="4159986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Prioritize components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63107" y="7796711"/>
            <a:ext cx="5397444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Determine the order of priority for each components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80/20 principle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91924" y="4133422"/>
            <a:ext cx="5016257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Further decomposition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26729" y="4710294"/>
            <a:ext cx="5889721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Break down major components into smaller subcomponents</a:t>
            </a:r>
          </a:p>
          <a:p>
            <a:pPr marL="345439" lvl="1" indent="-172720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Deal with the crucial components first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10974" y="6668739"/>
            <a:ext cx="5886426" cy="51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  <a:spcBef>
                <a:spcPct val="0"/>
              </a:spcBef>
            </a:pPr>
            <a:r>
              <a:rPr lang="en-US" sz="2821">
                <a:solidFill>
                  <a:srgbClr val="124A87"/>
                </a:solidFill>
                <a:latin typeface="Poppins Ultra-Bold"/>
              </a:rPr>
              <a:t>Repeat for subcomponents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7982" y="3485232"/>
            <a:ext cx="15852036" cy="5871823"/>
            <a:chOff x="0" y="0"/>
            <a:chExt cx="2455895" cy="9096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5895" cy="909699"/>
            </a:xfrm>
            <a:custGeom>
              <a:avLst/>
              <a:gdLst/>
              <a:ahLst/>
              <a:cxnLst/>
              <a:rect l="l" t="t" r="r" b="b"/>
              <a:pathLst>
                <a:path w="2455895" h="909699">
                  <a:moveTo>
                    <a:pt x="0" y="0"/>
                  </a:moveTo>
                  <a:lnTo>
                    <a:pt x="2455895" y="0"/>
                  </a:lnTo>
                  <a:lnTo>
                    <a:pt x="2455895" y="909699"/>
                  </a:lnTo>
                  <a:lnTo>
                    <a:pt x="0" y="909699"/>
                  </a:lnTo>
                  <a:close/>
                </a:path>
              </a:pathLst>
            </a:custGeom>
            <a:blipFill>
              <a:blip r:embed="rId3"/>
              <a:stretch>
                <a:fillRect t="-14774" b="-2201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206111" y="558392"/>
            <a:ext cx="14493197" cy="233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E4D8D"/>
                </a:solidFill>
                <a:latin typeface="Poppins Ultra-Bold"/>
              </a:rPr>
              <a:t>Example of applying top-down approach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2485" y="2721379"/>
            <a:ext cx="2901899" cy="2901899"/>
          </a:xfrm>
          <a:custGeom>
            <a:avLst/>
            <a:gdLst/>
            <a:ahLst/>
            <a:cxnLst/>
            <a:rect l="l" t="t" r="r" b="b"/>
            <a:pathLst>
              <a:path w="2901899" h="2901899">
                <a:moveTo>
                  <a:pt x="0" y="0"/>
                </a:moveTo>
                <a:lnTo>
                  <a:pt x="2901899" y="0"/>
                </a:lnTo>
                <a:lnTo>
                  <a:pt x="2901899" y="2901899"/>
                </a:lnTo>
                <a:lnTo>
                  <a:pt x="0" y="290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81400" y="3050294"/>
            <a:ext cx="2244069" cy="22440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6372048" y="5783821"/>
            <a:ext cx="5602961" cy="266141"/>
          </a:xfrm>
          <a:custGeom>
            <a:avLst/>
            <a:gdLst/>
            <a:ahLst/>
            <a:cxnLst/>
            <a:rect l="l" t="t" r="r" b="b"/>
            <a:pathLst>
              <a:path w="5602961" h="266141">
                <a:moveTo>
                  <a:pt x="0" y="0"/>
                </a:moveTo>
                <a:lnTo>
                  <a:pt x="5602961" y="0"/>
                </a:lnTo>
                <a:lnTo>
                  <a:pt x="5602961" y="266140"/>
                </a:lnTo>
                <a:lnTo>
                  <a:pt x="0" y="266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8346" y="3707241"/>
            <a:ext cx="930175" cy="930175"/>
          </a:xfrm>
          <a:custGeom>
            <a:avLst/>
            <a:gdLst/>
            <a:ahLst/>
            <a:cxnLst/>
            <a:rect l="l" t="t" r="r" b="b"/>
            <a:pathLst>
              <a:path w="930175" h="930175">
                <a:moveTo>
                  <a:pt x="0" y="0"/>
                </a:moveTo>
                <a:lnTo>
                  <a:pt x="930176" y="0"/>
                </a:lnTo>
                <a:lnTo>
                  <a:pt x="930176" y="930175"/>
                </a:lnTo>
                <a:lnTo>
                  <a:pt x="0" y="930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47115" y="2721379"/>
            <a:ext cx="2796296" cy="2796296"/>
          </a:xfrm>
          <a:custGeom>
            <a:avLst/>
            <a:gdLst/>
            <a:ahLst/>
            <a:cxnLst/>
            <a:rect l="l" t="t" r="r" b="b"/>
            <a:pathLst>
              <a:path w="2796296" h="2796296">
                <a:moveTo>
                  <a:pt x="0" y="0"/>
                </a:moveTo>
                <a:lnTo>
                  <a:pt x="2796296" y="0"/>
                </a:lnTo>
                <a:lnTo>
                  <a:pt x="2796296" y="2796295"/>
                </a:lnTo>
                <a:lnTo>
                  <a:pt x="0" y="27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364060" y="3038324"/>
            <a:ext cx="2162405" cy="21624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58295" y="3994318"/>
            <a:ext cx="1373935" cy="250417"/>
            <a:chOff x="0" y="0"/>
            <a:chExt cx="324160" cy="590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4160" cy="59082"/>
            </a:xfrm>
            <a:custGeom>
              <a:avLst/>
              <a:gdLst/>
              <a:ahLst/>
              <a:cxnLst/>
              <a:rect l="l" t="t" r="r" b="b"/>
              <a:pathLst>
                <a:path w="324160" h="59082">
                  <a:moveTo>
                    <a:pt x="29541" y="0"/>
                  </a:moveTo>
                  <a:lnTo>
                    <a:pt x="294619" y="0"/>
                  </a:lnTo>
                  <a:cubicBezTo>
                    <a:pt x="302454" y="0"/>
                    <a:pt x="309968" y="3112"/>
                    <a:pt x="315508" y="8652"/>
                  </a:cubicBezTo>
                  <a:cubicBezTo>
                    <a:pt x="321048" y="14192"/>
                    <a:pt x="324160" y="21706"/>
                    <a:pt x="324160" y="29541"/>
                  </a:cubicBezTo>
                  <a:lnTo>
                    <a:pt x="324160" y="29541"/>
                  </a:lnTo>
                  <a:cubicBezTo>
                    <a:pt x="324160" y="37376"/>
                    <a:pt x="321048" y="44890"/>
                    <a:pt x="315508" y="50430"/>
                  </a:cubicBezTo>
                  <a:cubicBezTo>
                    <a:pt x="309968" y="55970"/>
                    <a:pt x="302454" y="59082"/>
                    <a:pt x="294619" y="59082"/>
                  </a:cubicBezTo>
                  <a:lnTo>
                    <a:pt x="29541" y="59082"/>
                  </a:lnTo>
                  <a:cubicBezTo>
                    <a:pt x="21706" y="59082"/>
                    <a:pt x="14192" y="55970"/>
                    <a:pt x="8652" y="50430"/>
                  </a:cubicBezTo>
                  <a:cubicBezTo>
                    <a:pt x="3112" y="44890"/>
                    <a:pt x="0" y="37376"/>
                    <a:pt x="0" y="29541"/>
                  </a:cubicBezTo>
                  <a:lnTo>
                    <a:pt x="0" y="29541"/>
                  </a:lnTo>
                  <a:cubicBezTo>
                    <a:pt x="0" y="21706"/>
                    <a:pt x="3112" y="14192"/>
                    <a:pt x="8652" y="8652"/>
                  </a:cubicBezTo>
                  <a:cubicBezTo>
                    <a:pt x="14192" y="3112"/>
                    <a:pt x="21706" y="0"/>
                    <a:pt x="295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24160" cy="97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59981" y="825324"/>
            <a:ext cx="7027095" cy="128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  <a:spcBef>
                <a:spcPct val="0"/>
              </a:spcBef>
            </a:pPr>
            <a:r>
              <a:rPr lang="en-US" sz="7151">
                <a:solidFill>
                  <a:srgbClr val="0E4D8D"/>
                </a:solidFill>
                <a:latin typeface="Poppins Ultra-Bold"/>
              </a:rPr>
              <a:t>Pros and Cons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95014" y="5671663"/>
            <a:ext cx="2978794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Bold"/>
              </a:rPr>
              <a:t>Pros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29441" y="5613753"/>
            <a:ext cx="2231644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200">
                <a:solidFill>
                  <a:srgbClr val="0E4D8D"/>
                </a:solidFill>
                <a:latin typeface="Poppins Ultra-Bold"/>
              </a:rPr>
              <a:t>Cons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08557" y="6546441"/>
            <a:ext cx="5946027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Clear understanding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Effective resource allocation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Maintain sights of primary goals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Risk mitigation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8126" y="6546441"/>
            <a:ext cx="5946027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Communication challenges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Overlooking details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Dependency in initial planning</a:t>
            </a:r>
          </a:p>
          <a:p>
            <a:pPr marL="539749" lvl="1" indent="-269875">
              <a:lnSpc>
                <a:spcPts val="41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Potential lack of creativity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 rot="929048">
            <a:off x="6382039" y="4507646"/>
            <a:ext cx="2468586" cy="700328"/>
            <a:chOff x="0" y="0"/>
            <a:chExt cx="650163" cy="184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30723" y="5890960"/>
            <a:ext cx="2468586" cy="700328"/>
            <a:chOff x="0" y="0"/>
            <a:chExt cx="650163" cy="1844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164105">
            <a:off x="6331958" y="7210803"/>
            <a:ext cx="2468586" cy="700328"/>
            <a:chOff x="0" y="0"/>
            <a:chExt cx="650163" cy="1844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164105">
            <a:off x="9485018" y="4590495"/>
            <a:ext cx="2468586" cy="700328"/>
            <a:chOff x="0" y="0"/>
            <a:chExt cx="650163" cy="1844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929048">
            <a:off x="9418343" y="7286387"/>
            <a:ext cx="2468586" cy="707727"/>
            <a:chOff x="0" y="0"/>
            <a:chExt cx="650163" cy="1863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0163" cy="186397"/>
            </a:xfrm>
            <a:custGeom>
              <a:avLst/>
              <a:gdLst/>
              <a:ahLst/>
              <a:cxnLst/>
              <a:rect l="l" t="t" r="r" b="b"/>
              <a:pathLst>
                <a:path w="650163" h="186397">
                  <a:moveTo>
                    <a:pt x="0" y="0"/>
                  </a:moveTo>
                  <a:lnTo>
                    <a:pt x="650163" y="0"/>
                  </a:lnTo>
                  <a:lnTo>
                    <a:pt x="650163" y="186397"/>
                  </a:lnTo>
                  <a:lnTo>
                    <a:pt x="0" y="186397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50163" cy="224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29367" y="6001816"/>
            <a:ext cx="2468586" cy="700328"/>
            <a:chOff x="0" y="0"/>
            <a:chExt cx="650163" cy="1844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0163" cy="184449"/>
            </a:xfrm>
            <a:custGeom>
              <a:avLst/>
              <a:gdLst/>
              <a:ahLst/>
              <a:cxnLst/>
              <a:rect l="l" t="t" r="r" b="b"/>
              <a:pathLst>
                <a:path w="650163" h="184449">
                  <a:moveTo>
                    <a:pt x="0" y="0"/>
                  </a:moveTo>
                  <a:lnTo>
                    <a:pt x="650163" y="0"/>
                  </a:lnTo>
                  <a:lnTo>
                    <a:pt x="650163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50163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20178" y="4171785"/>
            <a:ext cx="3842210" cy="384221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5983" y="4200360"/>
            <a:ext cx="5530163" cy="700328"/>
            <a:chOff x="0" y="0"/>
            <a:chExt cx="1456504" cy="1844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5983" y="5890960"/>
            <a:ext cx="5530163" cy="700328"/>
            <a:chOff x="0" y="0"/>
            <a:chExt cx="1456504" cy="1844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5983" y="7581888"/>
            <a:ext cx="5530163" cy="700328"/>
            <a:chOff x="0" y="0"/>
            <a:chExt cx="1456504" cy="1844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29137" y="4209885"/>
            <a:ext cx="5530163" cy="700328"/>
            <a:chOff x="0" y="0"/>
            <a:chExt cx="1456504" cy="18444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29137" y="7591413"/>
            <a:ext cx="5530163" cy="700328"/>
            <a:chOff x="0" y="0"/>
            <a:chExt cx="1456504" cy="1844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729137" y="6001816"/>
            <a:ext cx="5530163" cy="700328"/>
            <a:chOff x="0" y="0"/>
            <a:chExt cx="1456504" cy="18444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56504" cy="184449"/>
            </a:xfrm>
            <a:custGeom>
              <a:avLst/>
              <a:gdLst/>
              <a:ahLst/>
              <a:cxnLst/>
              <a:rect l="l" t="t" r="r" b="b"/>
              <a:pathLst>
                <a:path w="1456504" h="184449">
                  <a:moveTo>
                    <a:pt x="0" y="0"/>
                  </a:moveTo>
                  <a:lnTo>
                    <a:pt x="1456504" y="0"/>
                  </a:lnTo>
                  <a:lnTo>
                    <a:pt x="1456504" y="184449"/>
                  </a:lnTo>
                  <a:lnTo>
                    <a:pt x="0" y="184449"/>
                  </a:lnTo>
                  <a:close/>
                </a:path>
              </a:pathLst>
            </a:custGeom>
            <a:solidFill>
              <a:srgbClr val="308C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456504" cy="222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7928925" y="5029625"/>
            <a:ext cx="2204641" cy="1940084"/>
          </a:xfrm>
          <a:custGeom>
            <a:avLst/>
            <a:gdLst/>
            <a:ahLst/>
            <a:cxnLst/>
            <a:rect l="l" t="t" r="r" b="b"/>
            <a:pathLst>
              <a:path w="2204641" h="1940084">
                <a:moveTo>
                  <a:pt x="0" y="0"/>
                </a:moveTo>
                <a:lnTo>
                  <a:pt x="2204642" y="0"/>
                </a:lnTo>
                <a:lnTo>
                  <a:pt x="2204642" y="1940085"/>
                </a:lnTo>
                <a:lnTo>
                  <a:pt x="0" y="1940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28700" y="964279"/>
            <a:ext cx="16230600" cy="191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3"/>
              </a:lnSpc>
            </a:pPr>
            <a:r>
              <a:rPr lang="en-US" sz="6645">
                <a:solidFill>
                  <a:srgbClr val="0E4D8D"/>
                </a:solidFill>
                <a:latin typeface="Poppins Ultra-Bold"/>
              </a:rPr>
              <a:t>When should we use top-down approach?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87745" y="4235016"/>
            <a:ext cx="4245609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Complex problems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580164" y="5916091"/>
            <a:ext cx="3753191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Reading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5983" y="7616544"/>
            <a:ext cx="5307372" cy="5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Predefined goals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81214" y="4224372"/>
            <a:ext cx="4649419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Project planning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081214" y="7605901"/>
            <a:ext cx="5017463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Software development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36602" y="6025828"/>
            <a:ext cx="4514223" cy="5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  <a:spcBef>
                <a:spcPct val="0"/>
              </a:spcBef>
            </a:pPr>
            <a:r>
              <a:rPr lang="en-US" sz="3187">
                <a:solidFill>
                  <a:srgbClr val="1B2C4E"/>
                </a:solidFill>
                <a:latin typeface="Poppins Ultra-Bold"/>
              </a:rPr>
              <a:t>Team Collaboration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2692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7448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574" y="2277767"/>
            <a:ext cx="5137502" cy="5137502"/>
          </a:xfrm>
          <a:custGeom>
            <a:avLst/>
            <a:gdLst/>
            <a:ahLst/>
            <a:cxnLst/>
            <a:rect l="l" t="t" r="r" b="b"/>
            <a:pathLst>
              <a:path w="5137502" h="5137502">
                <a:moveTo>
                  <a:pt x="0" y="0"/>
                </a:moveTo>
                <a:lnTo>
                  <a:pt x="5137502" y="0"/>
                </a:lnTo>
                <a:lnTo>
                  <a:pt x="5137502" y="5137502"/>
                </a:lnTo>
                <a:lnTo>
                  <a:pt x="0" y="51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73550" y="3024940"/>
            <a:ext cx="3643155" cy="36431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9766" y="3024940"/>
            <a:ext cx="3643155" cy="3643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1658" y="3024940"/>
            <a:ext cx="3643155" cy="36431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69901" y="3321298"/>
            <a:ext cx="3050451" cy="30504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4550" r="-1455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618010" y="3321298"/>
            <a:ext cx="3050451" cy="30504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76" r="-24976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568920" y="3321298"/>
            <a:ext cx="3050451" cy="30504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-5400000">
            <a:off x="4544304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0" y="0"/>
                </a:lnTo>
                <a:lnTo>
                  <a:pt x="4229840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9412003" y="4746059"/>
            <a:ext cx="4229840" cy="200917"/>
          </a:xfrm>
          <a:custGeom>
            <a:avLst/>
            <a:gdLst/>
            <a:ahLst/>
            <a:cxnLst/>
            <a:rect l="l" t="t" r="r" b="b"/>
            <a:pathLst>
              <a:path w="4229840" h="200917">
                <a:moveTo>
                  <a:pt x="0" y="0"/>
                </a:moveTo>
                <a:lnTo>
                  <a:pt x="4229841" y="0"/>
                </a:lnTo>
                <a:lnTo>
                  <a:pt x="4229841" y="200918"/>
                </a:lnTo>
                <a:lnTo>
                  <a:pt x="0" y="20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61500" y="8628188"/>
            <a:ext cx="6500807" cy="65008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250403" y="-3590166"/>
            <a:ext cx="6500807" cy="65008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26500" y="828675"/>
            <a:ext cx="10234999" cy="128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2"/>
              </a:lnSpc>
              <a:spcBef>
                <a:spcPct val="0"/>
              </a:spcBef>
            </a:pPr>
            <a:r>
              <a:rPr lang="en-US" sz="7151">
                <a:solidFill>
                  <a:srgbClr val="0E4D8D"/>
                </a:solidFill>
                <a:latin typeface="Poppins Ultra-Bold"/>
              </a:rPr>
              <a:t>Keywords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8668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BIG PICTURE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37594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DECOMPOSITION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69766" y="7408810"/>
            <a:ext cx="4011283" cy="44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3">
                <a:solidFill>
                  <a:srgbClr val="124A87"/>
                </a:solidFill>
                <a:latin typeface="Poppins Ultra-Bold"/>
              </a:rPr>
              <a:t>RESOURCE ALLOCATION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3076" r="-3076" b="-30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3170" y="-1048361"/>
            <a:ext cx="18714340" cy="9543292"/>
            <a:chOff x="0" y="0"/>
            <a:chExt cx="4928880" cy="2513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124A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28880" cy="255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08770" y="977265"/>
            <a:ext cx="3504683" cy="1543050"/>
            <a:chOff x="0" y="0"/>
            <a:chExt cx="92304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2304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5071" y="1273762"/>
            <a:ext cx="950056" cy="950056"/>
          </a:xfrm>
          <a:custGeom>
            <a:avLst/>
            <a:gdLst/>
            <a:ahLst/>
            <a:cxnLst/>
            <a:rect l="l" t="t" r="r" b="b"/>
            <a:pathLst>
              <a:path w="950056" h="950056">
                <a:moveTo>
                  <a:pt x="0" y="0"/>
                </a:moveTo>
                <a:lnTo>
                  <a:pt x="950056" y="0"/>
                </a:lnTo>
                <a:lnTo>
                  <a:pt x="950056" y="950056"/>
                </a:lnTo>
                <a:lnTo>
                  <a:pt x="0" y="95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01739" y="3723285"/>
            <a:ext cx="2965596" cy="2288574"/>
            <a:chOff x="0" y="0"/>
            <a:chExt cx="819481" cy="63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97920" y="3723285"/>
            <a:ext cx="2965596" cy="2288574"/>
            <a:chOff x="0" y="0"/>
            <a:chExt cx="819481" cy="63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99829" y="5156322"/>
            <a:ext cx="2965596" cy="2288574"/>
            <a:chOff x="0" y="0"/>
            <a:chExt cx="819481" cy="63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03648" y="5156322"/>
            <a:ext cx="2965596" cy="2288574"/>
            <a:chOff x="0" y="0"/>
            <a:chExt cx="819481" cy="63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05557" y="3723285"/>
            <a:ext cx="2965596" cy="2288574"/>
            <a:chOff x="0" y="0"/>
            <a:chExt cx="819481" cy="63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>
                  <a:moveTo>
                    <a:pt x="261058" y="0"/>
                  </a:moveTo>
                  <a:lnTo>
                    <a:pt x="558424" y="0"/>
                  </a:lnTo>
                  <a:cubicBezTo>
                    <a:pt x="627660" y="0"/>
                    <a:pt x="694062" y="27504"/>
                    <a:pt x="743019" y="76462"/>
                  </a:cubicBezTo>
                  <a:cubicBezTo>
                    <a:pt x="791977" y="125420"/>
                    <a:pt x="819481" y="191821"/>
                    <a:pt x="819481" y="261058"/>
                  </a:cubicBezTo>
                  <a:lnTo>
                    <a:pt x="819481" y="371343"/>
                  </a:lnTo>
                  <a:cubicBezTo>
                    <a:pt x="819481" y="440579"/>
                    <a:pt x="791977" y="506981"/>
                    <a:pt x="743019" y="555938"/>
                  </a:cubicBezTo>
                  <a:cubicBezTo>
                    <a:pt x="694062" y="604896"/>
                    <a:pt x="627660" y="632400"/>
                    <a:pt x="558424" y="632400"/>
                  </a:cubicBezTo>
                  <a:lnTo>
                    <a:pt x="261058" y="632400"/>
                  </a:lnTo>
                  <a:cubicBezTo>
                    <a:pt x="191821" y="632400"/>
                    <a:pt x="125420" y="604896"/>
                    <a:pt x="76462" y="555938"/>
                  </a:cubicBezTo>
                  <a:cubicBezTo>
                    <a:pt x="27504" y="506981"/>
                    <a:pt x="0" y="440579"/>
                    <a:pt x="0" y="371343"/>
                  </a:cubicBezTo>
                  <a:lnTo>
                    <a:pt x="0" y="261058"/>
                  </a:lnTo>
                  <a:cubicBezTo>
                    <a:pt x="0" y="191821"/>
                    <a:pt x="27504" y="125420"/>
                    <a:pt x="76462" y="76462"/>
                  </a:cubicBezTo>
                  <a:cubicBezTo>
                    <a:pt x="125420" y="27504"/>
                    <a:pt x="191821" y="0"/>
                    <a:pt x="261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9481" cy="67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80718" y="1264237"/>
            <a:ext cx="12085223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>
                <a:solidFill>
                  <a:srgbClr val="FFFFFF"/>
                </a:solidFill>
                <a:latin typeface="Poppins Bold"/>
              </a:rPr>
              <a:t>Learn and learn fast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8698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44879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48651" y="5162550"/>
            <a:ext cx="1864133" cy="53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964">
                <a:solidFill>
                  <a:srgbClr val="1C3879"/>
                </a:solidFill>
                <a:latin typeface="Aileron"/>
              </a:rPr>
              <a:t>How to learn and learn fast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46789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25881" y="5162550"/>
            <a:ext cx="2117311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Why your ability to learn fast matters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50607" y="5457308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508532" y="6666075"/>
            <a:ext cx="1955827" cy="2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When to learn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2517" y="4024271"/>
            <a:ext cx="2271677" cy="7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4517">
                <a:solidFill>
                  <a:srgbClr val="FFFFFF"/>
                </a:solidFill>
                <a:latin typeface="Aileron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00707" y="5162550"/>
            <a:ext cx="1575297" cy="2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Keywords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23972" y="6532725"/>
            <a:ext cx="2117311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5"/>
              </a:lnSpc>
            </a:pPr>
            <a:r>
              <a:rPr lang="en-US" sz="1959">
                <a:solidFill>
                  <a:srgbClr val="1C3879"/>
                </a:solidFill>
                <a:latin typeface="Aileron"/>
              </a:rPr>
              <a:t>Resources for learning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5B6AD34-088D-925B-FED7-02BD513D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640" y="4208734"/>
            <a:ext cx="1054154" cy="8191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3BE1D5-59BB-5BFE-3A5F-E7E4C3CB6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300" y="5574512"/>
            <a:ext cx="1193861" cy="8445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C25DDB-5075-B284-5783-AF92F84F7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904" y="4110346"/>
            <a:ext cx="1231963" cy="9080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A5AEB58-4293-00FF-92D0-F68D732BA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017" y="5574512"/>
            <a:ext cx="1066855" cy="8191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1DF3655-172B-6D27-FE38-D23E3EBD2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4599" y="4186550"/>
            <a:ext cx="1187511" cy="8318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9CCCEC-C70E-FB6B-10F6-9FF65F523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8422" y="9178229"/>
            <a:ext cx="2051155" cy="425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658</Words>
  <Application>Microsoft Office PowerPoint</Application>
  <PresentationFormat>Custom</PresentationFormat>
  <Paragraphs>227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Poppins Medium</vt:lpstr>
      <vt:lpstr>Poppins Semi-Bold</vt:lpstr>
      <vt:lpstr>Aileron Thin</vt:lpstr>
      <vt:lpstr>Calibri</vt:lpstr>
      <vt:lpstr>Lato Bold</vt:lpstr>
      <vt:lpstr>Arial</vt:lpstr>
      <vt:lpstr>Aileron</vt:lpstr>
      <vt:lpstr>Alata</vt:lpstr>
      <vt:lpstr>Poppins Ultra-Bold</vt:lpstr>
      <vt:lpstr>Poppins Bold</vt:lpstr>
      <vt:lpstr>DM Sans Bold</vt:lpstr>
      <vt:lpstr>League Spartan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0 - Khuat Bao Nguyen</dc:title>
  <cp:lastModifiedBy>Nguyen Khuat</cp:lastModifiedBy>
  <cp:revision>3</cp:revision>
  <dcterms:created xsi:type="dcterms:W3CDTF">2006-08-16T00:00:00Z</dcterms:created>
  <dcterms:modified xsi:type="dcterms:W3CDTF">2024-01-22T10:24:47Z</dcterms:modified>
  <dc:identifier>DAF6agIUTVs</dc:identifier>
</cp:coreProperties>
</file>